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451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1280160"/>
            <a:ext cx="10908792" cy="1463040"/>
          </a:xfrm>
          <a:prstGeom prst="rect">
            <a:avLst/>
          </a:prstGeom>
          <a:noFill/>
          <a:ln/>
        </p:spPr>
        <p:txBody>
          <a:bodyPr wrap="square" lIns="0" tIns="0" rIns="0" bIns="0" rtlCol="0" anchor="ctr"/>
          <a:lstStyle/>
          <a:p>
            <a:pPr marL="0" indent="0">
              <a:buNone/>
            </a:pPr>
            <a:r>
              <a:rPr lang="en-US" sz="9600" b="1" dirty="0">
                <a:solidFill>
                  <a:srgbClr val="000000"/>
                </a:solidFill>
                <a:latin typeface="Arial" pitchFamily="34" charset="0"/>
                <a:ea typeface="Arial" pitchFamily="34" charset="-122"/>
                <a:cs typeface="Arial" pitchFamily="34" charset="-120"/>
              </a:rPr>
              <a:t>STP</a:t>
            </a:r>
            <a:endParaRPr lang="en-US" sz="9600" dirty="0"/>
          </a:p>
        </p:txBody>
      </p:sp>
      <p:sp>
        <p:nvSpPr>
          <p:cNvPr id="3" name="Text 1"/>
          <p:cNvSpPr txBox="1"/>
          <p:nvPr/>
        </p:nvSpPr>
        <p:spPr>
          <a:xfrm>
            <a:off x="640080" y="2834640"/>
            <a:ext cx="10908792" cy="1280160"/>
          </a:xfrm>
          <a:prstGeom prst="rect">
            <a:avLst/>
          </a:prstGeom>
          <a:noFill/>
          <a:ln/>
        </p:spPr>
        <p:txBody>
          <a:bodyPr wrap="square" lIns="0" tIns="0" rIns="0" bIns="0" rtlCol="0" anchor="t"/>
          <a:lstStyle/>
          <a:p>
            <a:pPr marL="0" indent="0">
              <a:buNone/>
            </a:pPr>
            <a:r>
              <a:rPr lang="en-US" sz="3600" dirty="0">
                <a:solidFill>
                  <a:srgbClr val="000000"/>
                </a:solidFill>
                <a:latin typeface="Arial" pitchFamily="34" charset="0"/>
                <a:ea typeface="Arial" pitchFamily="34" charset="-122"/>
                <a:cs typeface="Arial" pitchFamily="34" charset="-120"/>
              </a:rPr>
              <a:t>Segmentation, Targeting, Positioning</a:t>
            </a:r>
            <a:endParaRPr lang="en-US" sz="3600" dirty="0"/>
          </a:p>
          <a:p>
            <a:pPr marL="0" indent="0">
              <a:buNone/>
            </a:pPr>
            <a:r>
              <a:rPr lang="en-US" sz="3600" dirty="0">
                <a:solidFill>
                  <a:srgbClr val="000000"/>
                </a:solidFill>
                <a:latin typeface="Arial" pitchFamily="34" charset="0"/>
                <a:ea typeface="Arial" pitchFamily="34" charset="-122"/>
                <a:cs typeface="Arial" pitchFamily="34" charset="-120"/>
              </a:rPr>
              <a:t>hingga Marketing Mix</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Tujuan Pembelajaran</a:t>
            </a:r>
            <a:endParaRPr lang="en-US" sz="4000" dirty="0"/>
          </a:p>
        </p:txBody>
      </p:sp>
      <p:sp>
        <p:nvSpPr>
          <p:cNvPr id="3" name="Text 1"/>
          <p:cNvSpPr txBox="1"/>
          <p:nvPr/>
        </p:nvSpPr>
        <p:spPr>
          <a:xfrm>
            <a:off x="640080" y="1600200"/>
            <a:ext cx="10908792" cy="4754880"/>
          </a:xfrm>
          <a:prstGeom prst="rect">
            <a:avLst/>
          </a:prstGeom>
          <a:noFill/>
          <a:ln/>
        </p:spPr>
        <p:txBody>
          <a:bodyPr wrap="square" lIns="0" tIns="0" rIns="0" bIns="0" rtlCol="0" anchor="t"/>
          <a:lstStyle/>
          <a:p>
            <a:pPr marL="342900" indent="-342900">
              <a:spcAft>
                <a:spcPts val="1400"/>
              </a:spcAft>
              <a:buSzPct val="100000"/>
              <a:buChar char="•"/>
            </a:pPr>
            <a:r>
              <a:rPr lang="en-US" sz="3000" dirty="0">
                <a:solidFill>
                  <a:srgbClr val="000000"/>
                </a:solidFill>
                <a:latin typeface="Arial" pitchFamily="34" charset="0"/>
                <a:ea typeface="Arial" pitchFamily="34" charset="-122"/>
                <a:cs typeface="Arial" pitchFamily="34" charset="-120"/>
              </a:rPr>
              <a:t>Menganalisis segmen pasar dengan 4 dasar segmentasi</a:t>
            </a:r>
            <a:endParaRPr lang="en-US" sz="3000" dirty="0"/>
          </a:p>
          <a:p>
            <a:pPr marL="342900" indent="-342900">
              <a:spcAft>
                <a:spcPts val="1400"/>
              </a:spcAft>
              <a:buSzPct val="100000"/>
              <a:buChar char="•"/>
            </a:pPr>
            <a:r>
              <a:rPr lang="en-US" sz="3000" dirty="0">
                <a:solidFill>
                  <a:srgbClr val="000000"/>
                </a:solidFill>
                <a:latin typeface="Arial" pitchFamily="34" charset="0"/>
                <a:ea typeface="Arial" pitchFamily="34" charset="-122"/>
                <a:cs typeface="Arial" pitchFamily="34" charset="-120"/>
              </a:rPr>
              <a:t>Mengevaluasi dan memilih target pasar yang layak</a:t>
            </a:r>
            <a:endParaRPr lang="en-US" sz="3000" dirty="0"/>
          </a:p>
          <a:p>
            <a:pPr marL="342900" indent="-342900">
              <a:spcAft>
                <a:spcPts val="1400"/>
              </a:spcAft>
              <a:buSzPct val="100000"/>
              <a:buChar char="•"/>
            </a:pPr>
            <a:r>
              <a:rPr lang="en-US" sz="3000" dirty="0">
                <a:solidFill>
                  <a:srgbClr val="000000"/>
                </a:solidFill>
                <a:latin typeface="Arial" pitchFamily="34" charset="0"/>
                <a:ea typeface="Arial" pitchFamily="34" charset="-122"/>
                <a:cs typeface="Arial" pitchFamily="34" charset="-120"/>
              </a:rPr>
              <a:t>Merumuskan positioning statement</a:t>
            </a:r>
            <a:endParaRPr lang="en-US" sz="3000" dirty="0"/>
          </a:p>
          <a:p>
            <a:pPr marL="342900" indent="-342900">
              <a:spcAft>
                <a:spcPts val="1400"/>
              </a:spcAft>
              <a:buSzPct val="100000"/>
              <a:buChar char="•"/>
            </a:pPr>
            <a:r>
              <a:rPr lang="en-US" sz="3000" dirty="0">
                <a:solidFill>
                  <a:srgbClr val="000000"/>
                </a:solidFill>
                <a:latin typeface="Arial" pitchFamily="34" charset="0"/>
                <a:ea typeface="Arial" pitchFamily="34" charset="-122"/>
                <a:cs typeface="Arial" pitchFamily="34" charset="-120"/>
              </a:rPr>
              <a:t>Menyusun marketing mix 7P yang konsisten dengan positioning</a:t>
            </a:r>
            <a:endParaRPr lang="en-US" sz="3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Kenapa Perlu STP?</a:t>
            </a:r>
            <a:endParaRPr lang="en-US" sz="4000" dirty="0"/>
          </a:p>
        </p:txBody>
      </p:sp>
      <p:sp>
        <p:nvSpPr>
          <p:cNvPr id="3" name="Text 1"/>
          <p:cNvSpPr txBox="1"/>
          <p:nvPr/>
        </p:nvSpPr>
        <p:spPr>
          <a:xfrm>
            <a:off x="640080" y="1554480"/>
            <a:ext cx="10908792" cy="3200400"/>
          </a:xfrm>
          <a:prstGeom prst="rect">
            <a:avLst/>
          </a:prstGeom>
          <a:noFill/>
          <a:ln/>
        </p:spPr>
        <p:txBody>
          <a:bodyPr wrap="square" lIns="0" tIns="0" rIns="0" bIns="0" rtlCol="0" anchor="ctr"/>
          <a:lstStyle/>
          <a:p>
            <a:pPr marL="0" indent="0">
              <a:buNone/>
            </a:pPr>
            <a:r>
              <a:rPr lang="en-US" sz="3600" dirty="0">
                <a:solidFill>
                  <a:srgbClr val="000000"/>
                </a:solidFill>
                <a:latin typeface="Arial" pitchFamily="34" charset="0"/>
                <a:ea typeface="Arial" pitchFamily="34" charset="-122"/>
                <a:cs typeface="Arial" pitchFamily="34" charset="-120"/>
              </a:rPr>
              <a:t>Bisnis tidak bisa melayani semua orang dengan cara yang sama.</a:t>
            </a:r>
            <a:endParaRPr lang="en-US" sz="3600" dirty="0"/>
          </a:p>
          <a:p>
            <a:pPr marL="0" indent="0">
              <a:buNone/>
            </a:pPr>
            <a:endParaRPr lang="en-US" sz="3600" dirty="0"/>
          </a:p>
          <a:p>
            <a:pPr marL="0" indent="0">
              <a:buNone/>
            </a:pPr>
            <a:r>
              <a:rPr lang="en-US" sz="3600" dirty="0">
                <a:solidFill>
                  <a:srgbClr val="000000"/>
                </a:solidFill>
                <a:latin typeface="Arial" pitchFamily="34" charset="0"/>
                <a:ea typeface="Arial" pitchFamily="34" charset="-122"/>
                <a:cs typeface="Arial" pitchFamily="34" charset="-120"/>
              </a:rPr>
              <a:t>STP membantu memilih pelanggan yang tepat, lalu menentukan cara agar usaha kita diingat oleh mereka.</a:t>
            </a:r>
            <a:endParaRPr lang="en-US" sz="3600" dirty="0"/>
          </a:p>
        </p:txBody>
      </p:sp>
      <p:sp>
        <p:nvSpPr>
          <p:cNvPr id="4" name="Text 2"/>
          <p:cNvSpPr txBox="1"/>
          <p:nvPr/>
        </p:nvSpPr>
        <p:spPr>
          <a:xfrm>
            <a:off x="640080" y="5120640"/>
            <a:ext cx="10908792" cy="1097280"/>
          </a:xfrm>
          <a:prstGeom prst="rect">
            <a:avLst/>
          </a:prstGeom>
          <a:noFill/>
          <a:ln/>
        </p:spPr>
        <p:txBody>
          <a:bodyPr wrap="square" lIns="0" tIns="0" rIns="0" bIns="0" rtlCol="0" anchor="t"/>
          <a:lstStyle/>
          <a:p>
            <a:pPr marL="0" indent="0">
              <a:buNone/>
            </a:pPr>
            <a:r>
              <a:rPr lang="en-US" sz="2400" dirty="0">
                <a:solidFill>
                  <a:srgbClr val="595959"/>
                </a:solidFill>
                <a:latin typeface="Arial" pitchFamily="34" charset="0"/>
                <a:ea typeface="Arial" pitchFamily="34" charset="-122"/>
                <a:cs typeface="Arial" pitchFamily="34" charset="-120"/>
              </a:rPr>
              <a:t>Tanpa STP: pesan pemasaran kabur, biaya promosi boros, usaha mudah tertukar dengan pesaing.</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Alur: STP sampai Marketing Mix</a:t>
            </a:r>
            <a:endParaRPr lang="en-US" sz="4000" dirty="0"/>
          </a:p>
        </p:txBody>
      </p:sp>
      <p:sp>
        <p:nvSpPr>
          <p:cNvPr id="3" name="Shape 1"/>
          <p:cNvSpPr/>
          <p:nvPr/>
        </p:nvSpPr>
        <p:spPr>
          <a:xfrm>
            <a:off x="640080" y="1920240"/>
            <a:ext cx="2377440" cy="3108960"/>
          </a:xfrm>
          <a:prstGeom prst="rect">
            <a:avLst/>
          </a:prstGeom>
          <a:solidFill>
            <a:srgbClr val="FFFFFF"/>
          </a:solidFill>
          <a:ln w="25400">
            <a:solidFill>
              <a:srgbClr val="000000"/>
            </a:solidFill>
            <a:prstDash val="solid"/>
          </a:ln>
        </p:spPr>
      </p:sp>
      <p:sp>
        <p:nvSpPr>
          <p:cNvPr id="4" name="Text 2"/>
          <p:cNvSpPr txBox="1"/>
          <p:nvPr/>
        </p:nvSpPr>
        <p:spPr>
          <a:xfrm>
            <a:off x="640080" y="2103120"/>
            <a:ext cx="2377440" cy="822960"/>
          </a:xfrm>
          <a:prstGeom prst="rect">
            <a:avLst/>
          </a:prstGeom>
          <a:noFill/>
          <a:ln/>
        </p:spPr>
        <p:txBody>
          <a:bodyPr wrap="square" lIns="0" tIns="0" rIns="0" bIns="0" rtlCol="0" anchor="ctr"/>
          <a:lstStyle/>
          <a:p>
            <a:pPr marL="0" indent="0" algn="ctr">
              <a:buNone/>
            </a:pPr>
            <a:r>
              <a:rPr lang="en-US" sz="4000" b="1" dirty="0">
                <a:solidFill>
                  <a:srgbClr val="000000"/>
                </a:solidFill>
                <a:latin typeface="Arial" pitchFamily="34" charset="0"/>
                <a:ea typeface="Arial" pitchFamily="34" charset="-122"/>
                <a:cs typeface="Arial" pitchFamily="34" charset="-120"/>
              </a:rPr>
              <a:t>1</a:t>
            </a:r>
            <a:endParaRPr lang="en-US" sz="4000" dirty="0"/>
          </a:p>
        </p:txBody>
      </p:sp>
      <p:sp>
        <p:nvSpPr>
          <p:cNvPr id="5" name="Text 3"/>
          <p:cNvSpPr txBox="1"/>
          <p:nvPr/>
        </p:nvSpPr>
        <p:spPr>
          <a:xfrm>
            <a:off x="640080" y="2926080"/>
            <a:ext cx="2377440" cy="822960"/>
          </a:xfrm>
          <a:prstGeom prst="rect">
            <a:avLst/>
          </a:prstGeom>
          <a:noFill/>
          <a:ln/>
        </p:spPr>
        <p:txBody>
          <a:bodyPr wrap="square" lIns="0" tIns="0" rIns="0" bIns="0" rtlCol="0" anchor="ctr"/>
          <a:lstStyle/>
          <a:p>
            <a:pPr marL="0" indent="0" algn="ctr">
              <a:buNone/>
            </a:pPr>
            <a:r>
              <a:rPr lang="en-US" sz="2400" b="1" dirty="0">
                <a:solidFill>
                  <a:srgbClr val="000000"/>
                </a:solidFill>
                <a:latin typeface="Arial" pitchFamily="34" charset="0"/>
                <a:ea typeface="Arial" pitchFamily="34" charset="-122"/>
                <a:cs typeface="Arial" pitchFamily="34" charset="-120"/>
              </a:rPr>
              <a:t>Segmentation</a:t>
            </a:r>
            <a:endParaRPr lang="en-US" sz="2400" dirty="0"/>
          </a:p>
        </p:txBody>
      </p:sp>
      <p:sp>
        <p:nvSpPr>
          <p:cNvPr id="6" name="Text 4"/>
          <p:cNvSpPr txBox="1"/>
          <p:nvPr/>
        </p:nvSpPr>
        <p:spPr>
          <a:xfrm>
            <a:off x="777240" y="3749040"/>
            <a:ext cx="2103120" cy="1097280"/>
          </a:xfrm>
          <a:prstGeom prst="rect">
            <a:avLst/>
          </a:prstGeom>
          <a:noFill/>
          <a:ln/>
        </p:spPr>
        <p:txBody>
          <a:bodyPr wrap="square" lIns="0" tIns="0" rIns="0" bIns="0" rtlCol="0" anchor="t"/>
          <a:lstStyle/>
          <a:p>
            <a:pPr marL="0" indent="0" algn="ctr">
              <a:buNone/>
            </a:pPr>
            <a:r>
              <a:rPr lang="en-US" sz="2200" dirty="0">
                <a:solidFill>
                  <a:srgbClr val="000000"/>
                </a:solidFill>
                <a:latin typeface="Arial" pitchFamily="34" charset="0"/>
                <a:ea typeface="Arial" pitchFamily="34" charset="-122"/>
                <a:cs typeface="Arial" pitchFamily="34" charset="-120"/>
              </a:rPr>
              <a:t>Membagi pasar</a:t>
            </a:r>
            <a:endParaRPr lang="en-US" sz="2200" dirty="0"/>
          </a:p>
        </p:txBody>
      </p:sp>
      <p:sp>
        <p:nvSpPr>
          <p:cNvPr id="7" name="Text 5"/>
          <p:cNvSpPr txBox="1"/>
          <p:nvPr/>
        </p:nvSpPr>
        <p:spPr>
          <a:xfrm>
            <a:off x="3017520" y="3017520"/>
            <a:ext cx="411480" cy="731520"/>
          </a:xfrm>
          <a:prstGeom prst="rect">
            <a:avLst/>
          </a:prstGeom>
          <a:noFill/>
          <a:ln/>
        </p:spPr>
        <p:txBody>
          <a:bodyPr wrap="square" lIns="0" tIns="0" rIns="0" bIns="0" rtlCol="0" anchor="ctr"/>
          <a:lstStyle/>
          <a:p>
            <a:pPr marL="0" indent="0" algn="ctr">
              <a:buNone/>
            </a:pPr>
            <a:r>
              <a:rPr lang="en-US" sz="3600" b="1" dirty="0">
                <a:solidFill>
                  <a:srgbClr val="000000"/>
                </a:solidFill>
                <a:latin typeface="Arial" pitchFamily="34" charset="0"/>
                <a:ea typeface="Arial" pitchFamily="34" charset="-122"/>
                <a:cs typeface="Arial" pitchFamily="34" charset="-120"/>
              </a:rPr>
              <a:t>→</a:t>
            </a:r>
            <a:endParaRPr lang="en-US" sz="3600" dirty="0"/>
          </a:p>
        </p:txBody>
      </p:sp>
      <p:sp>
        <p:nvSpPr>
          <p:cNvPr id="8" name="Shape 6"/>
          <p:cNvSpPr/>
          <p:nvPr/>
        </p:nvSpPr>
        <p:spPr>
          <a:xfrm>
            <a:off x="3429000" y="1920240"/>
            <a:ext cx="2377440" cy="3108960"/>
          </a:xfrm>
          <a:prstGeom prst="rect">
            <a:avLst/>
          </a:prstGeom>
          <a:solidFill>
            <a:srgbClr val="FFFFFF"/>
          </a:solidFill>
          <a:ln w="25400">
            <a:solidFill>
              <a:srgbClr val="000000"/>
            </a:solidFill>
            <a:prstDash val="solid"/>
          </a:ln>
        </p:spPr>
      </p:sp>
      <p:sp>
        <p:nvSpPr>
          <p:cNvPr id="9" name="Text 7"/>
          <p:cNvSpPr txBox="1"/>
          <p:nvPr/>
        </p:nvSpPr>
        <p:spPr>
          <a:xfrm>
            <a:off x="3429000" y="2103120"/>
            <a:ext cx="2377440" cy="822960"/>
          </a:xfrm>
          <a:prstGeom prst="rect">
            <a:avLst/>
          </a:prstGeom>
          <a:noFill/>
          <a:ln/>
        </p:spPr>
        <p:txBody>
          <a:bodyPr wrap="square" lIns="0" tIns="0" rIns="0" bIns="0" rtlCol="0" anchor="ctr"/>
          <a:lstStyle/>
          <a:p>
            <a:pPr marL="0" indent="0" algn="ctr">
              <a:buNone/>
            </a:pPr>
            <a:r>
              <a:rPr lang="en-US" sz="4000" b="1" dirty="0">
                <a:solidFill>
                  <a:srgbClr val="000000"/>
                </a:solidFill>
                <a:latin typeface="Arial" pitchFamily="34" charset="0"/>
                <a:ea typeface="Arial" pitchFamily="34" charset="-122"/>
                <a:cs typeface="Arial" pitchFamily="34" charset="-120"/>
              </a:rPr>
              <a:t>2</a:t>
            </a:r>
            <a:endParaRPr lang="en-US" sz="4000" dirty="0"/>
          </a:p>
        </p:txBody>
      </p:sp>
      <p:sp>
        <p:nvSpPr>
          <p:cNvPr id="10" name="Text 8"/>
          <p:cNvSpPr txBox="1"/>
          <p:nvPr/>
        </p:nvSpPr>
        <p:spPr>
          <a:xfrm>
            <a:off x="3429000" y="2926080"/>
            <a:ext cx="2377440" cy="822960"/>
          </a:xfrm>
          <a:prstGeom prst="rect">
            <a:avLst/>
          </a:prstGeom>
          <a:noFill/>
          <a:ln/>
        </p:spPr>
        <p:txBody>
          <a:bodyPr wrap="square" lIns="0" tIns="0" rIns="0" bIns="0" rtlCol="0" anchor="ctr"/>
          <a:lstStyle/>
          <a:p>
            <a:pPr marL="0" indent="0" algn="ctr">
              <a:buNone/>
            </a:pPr>
            <a:r>
              <a:rPr lang="en-US" sz="2400" b="1" dirty="0">
                <a:solidFill>
                  <a:srgbClr val="000000"/>
                </a:solidFill>
                <a:latin typeface="Arial" pitchFamily="34" charset="0"/>
                <a:ea typeface="Arial" pitchFamily="34" charset="-122"/>
                <a:cs typeface="Arial" pitchFamily="34" charset="-120"/>
              </a:rPr>
              <a:t>Targeting</a:t>
            </a:r>
            <a:endParaRPr lang="en-US" sz="2400" dirty="0"/>
          </a:p>
        </p:txBody>
      </p:sp>
      <p:sp>
        <p:nvSpPr>
          <p:cNvPr id="11" name="Text 9"/>
          <p:cNvSpPr txBox="1"/>
          <p:nvPr/>
        </p:nvSpPr>
        <p:spPr>
          <a:xfrm>
            <a:off x="3566160" y="3749040"/>
            <a:ext cx="2103120" cy="1097280"/>
          </a:xfrm>
          <a:prstGeom prst="rect">
            <a:avLst/>
          </a:prstGeom>
          <a:noFill/>
          <a:ln/>
        </p:spPr>
        <p:txBody>
          <a:bodyPr wrap="square" lIns="0" tIns="0" rIns="0" bIns="0" rtlCol="0" anchor="t"/>
          <a:lstStyle/>
          <a:p>
            <a:pPr marL="0" indent="0" algn="ctr">
              <a:buNone/>
            </a:pPr>
            <a:r>
              <a:rPr lang="en-US" sz="2200" dirty="0">
                <a:solidFill>
                  <a:srgbClr val="000000"/>
                </a:solidFill>
                <a:latin typeface="Arial" pitchFamily="34" charset="0"/>
                <a:ea typeface="Arial" pitchFamily="34" charset="-122"/>
                <a:cs typeface="Arial" pitchFamily="34" charset="-120"/>
              </a:rPr>
              <a:t>Memilih kelompok</a:t>
            </a:r>
            <a:endParaRPr lang="en-US" sz="2200" dirty="0"/>
          </a:p>
        </p:txBody>
      </p:sp>
      <p:sp>
        <p:nvSpPr>
          <p:cNvPr id="12" name="Text 10"/>
          <p:cNvSpPr txBox="1"/>
          <p:nvPr/>
        </p:nvSpPr>
        <p:spPr>
          <a:xfrm>
            <a:off x="5806440" y="3017520"/>
            <a:ext cx="411480" cy="731520"/>
          </a:xfrm>
          <a:prstGeom prst="rect">
            <a:avLst/>
          </a:prstGeom>
          <a:noFill/>
          <a:ln/>
        </p:spPr>
        <p:txBody>
          <a:bodyPr wrap="square" lIns="0" tIns="0" rIns="0" bIns="0" rtlCol="0" anchor="ctr"/>
          <a:lstStyle/>
          <a:p>
            <a:pPr marL="0" indent="0" algn="ctr">
              <a:buNone/>
            </a:pPr>
            <a:r>
              <a:rPr lang="en-US" sz="3600" b="1" dirty="0">
                <a:solidFill>
                  <a:srgbClr val="000000"/>
                </a:solidFill>
                <a:latin typeface="Arial" pitchFamily="34" charset="0"/>
                <a:ea typeface="Arial" pitchFamily="34" charset="-122"/>
                <a:cs typeface="Arial" pitchFamily="34" charset="-120"/>
              </a:rPr>
              <a:t>→</a:t>
            </a:r>
            <a:endParaRPr lang="en-US" sz="3600" dirty="0"/>
          </a:p>
        </p:txBody>
      </p:sp>
      <p:sp>
        <p:nvSpPr>
          <p:cNvPr id="13" name="Shape 11"/>
          <p:cNvSpPr/>
          <p:nvPr/>
        </p:nvSpPr>
        <p:spPr>
          <a:xfrm>
            <a:off x="6217920" y="1920240"/>
            <a:ext cx="2377440" cy="3108960"/>
          </a:xfrm>
          <a:prstGeom prst="rect">
            <a:avLst/>
          </a:prstGeom>
          <a:solidFill>
            <a:srgbClr val="FFFFFF"/>
          </a:solidFill>
          <a:ln w="25400">
            <a:solidFill>
              <a:srgbClr val="000000"/>
            </a:solidFill>
            <a:prstDash val="solid"/>
          </a:ln>
        </p:spPr>
      </p:sp>
      <p:sp>
        <p:nvSpPr>
          <p:cNvPr id="14" name="Text 12"/>
          <p:cNvSpPr txBox="1"/>
          <p:nvPr/>
        </p:nvSpPr>
        <p:spPr>
          <a:xfrm>
            <a:off x="6217920" y="2103120"/>
            <a:ext cx="2377440" cy="822960"/>
          </a:xfrm>
          <a:prstGeom prst="rect">
            <a:avLst/>
          </a:prstGeom>
          <a:noFill/>
          <a:ln/>
        </p:spPr>
        <p:txBody>
          <a:bodyPr wrap="square" lIns="0" tIns="0" rIns="0" bIns="0" rtlCol="0" anchor="ctr"/>
          <a:lstStyle/>
          <a:p>
            <a:pPr marL="0" indent="0" algn="ctr">
              <a:buNone/>
            </a:pPr>
            <a:r>
              <a:rPr lang="en-US" sz="4000" b="1" dirty="0">
                <a:solidFill>
                  <a:srgbClr val="000000"/>
                </a:solidFill>
                <a:latin typeface="Arial" pitchFamily="34" charset="0"/>
                <a:ea typeface="Arial" pitchFamily="34" charset="-122"/>
                <a:cs typeface="Arial" pitchFamily="34" charset="-120"/>
              </a:rPr>
              <a:t>3</a:t>
            </a:r>
            <a:endParaRPr lang="en-US" sz="4000" dirty="0"/>
          </a:p>
        </p:txBody>
      </p:sp>
      <p:sp>
        <p:nvSpPr>
          <p:cNvPr id="15" name="Text 13"/>
          <p:cNvSpPr txBox="1"/>
          <p:nvPr/>
        </p:nvSpPr>
        <p:spPr>
          <a:xfrm>
            <a:off x="6217920" y="2926080"/>
            <a:ext cx="2377440" cy="822960"/>
          </a:xfrm>
          <a:prstGeom prst="rect">
            <a:avLst/>
          </a:prstGeom>
          <a:noFill/>
          <a:ln/>
        </p:spPr>
        <p:txBody>
          <a:bodyPr wrap="square" lIns="0" tIns="0" rIns="0" bIns="0" rtlCol="0" anchor="ctr"/>
          <a:lstStyle/>
          <a:p>
            <a:pPr marL="0" indent="0" algn="ctr">
              <a:buNone/>
            </a:pPr>
            <a:r>
              <a:rPr lang="en-US" sz="2400" b="1" dirty="0">
                <a:solidFill>
                  <a:srgbClr val="000000"/>
                </a:solidFill>
                <a:latin typeface="Arial" pitchFamily="34" charset="0"/>
                <a:ea typeface="Arial" pitchFamily="34" charset="-122"/>
                <a:cs typeface="Arial" pitchFamily="34" charset="-120"/>
              </a:rPr>
              <a:t>Positioning</a:t>
            </a:r>
            <a:endParaRPr lang="en-US" sz="2400" dirty="0"/>
          </a:p>
        </p:txBody>
      </p:sp>
      <p:sp>
        <p:nvSpPr>
          <p:cNvPr id="16" name="Text 14"/>
          <p:cNvSpPr txBox="1"/>
          <p:nvPr/>
        </p:nvSpPr>
        <p:spPr>
          <a:xfrm>
            <a:off x="6355080" y="3749040"/>
            <a:ext cx="2103120" cy="1097280"/>
          </a:xfrm>
          <a:prstGeom prst="rect">
            <a:avLst/>
          </a:prstGeom>
          <a:noFill/>
          <a:ln/>
        </p:spPr>
        <p:txBody>
          <a:bodyPr wrap="square" lIns="0" tIns="0" rIns="0" bIns="0" rtlCol="0" anchor="t"/>
          <a:lstStyle/>
          <a:p>
            <a:pPr marL="0" indent="0" algn="ctr">
              <a:buNone/>
            </a:pPr>
            <a:r>
              <a:rPr lang="en-US" sz="2200" dirty="0">
                <a:solidFill>
                  <a:srgbClr val="000000"/>
                </a:solidFill>
                <a:latin typeface="Arial" pitchFamily="34" charset="0"/>
                <a:ea typeface="Arial" pitchFamily="34" charset="-122"/>
                <a:cs typeface="Arial" pitchFamily="34" charset="-120"/>
              </a:rPr>
              <a:t>Menentukan citra</a:t>
            </a:r>
            <a:endParaRPr lang="en-US" sz="2200" dirty="0"/>
          </a:p>
        </p:txBody>
      </p:sp>
      <p:sp>
        <p:nvSpPr>
          <p:cNvPr id="17" name="Text 15"/>
          <p:cNvSpPr txBox="1"/>
          <p:nvPr/>
        </p:nvSpPr>
        <p:spPr>
          <a:xfrm>
            <a:off x="8595360" y="3017520"/>
            <a:ext cx="411480" cy="731520"/>
          </a:xfrm>
          <a:prstGeom prst="rect">
            <a:avLst/>
          </a:prstGeom>
          <a:noFill/>
          <a:ln/>
        </p:spPr>
        <p:txBody>
          <a:bodyPr wrap="square" lIns="0" tIns="0" rIns="0" bIns="0" rtlCol="0" anchor="ctr"/>
          <a:lstStyle/>
          <a:p>
            <a:pPr marL="0" indent="0" algn="ctr">
              <a:buNone/>
            </a:pPr>
            <a:r>
              <a:rPr lang="en-US" sz="3600" b="1" dirty="0">
                <a:solidFill>
                  <a:srgbClr val="000000"/>
                </a:solidFill>
                <a:latin typeface="Arial" pitchFamily="34" charset="0"/>
                <a:ea typeface="Arial" pitchFamily="34" charset="-122"/>
                <a:cs typeface="Arial" pitchFamily="34" charset="-120"/>
              </a:rPr>
              <a:t>→</a:t>
            </a:r>
            <a:endParaRPr lang="en-US" sz="3600" dirty="0"/>
          </a:p>
        </p:txBody>
      </p:sp>
      <p:sp>
        <p:nvSpPr>
          <p:cNvPr id="18" name="Shape 16"/>
          <p:cNvSpPr/>
          <p:nvPr/>
        </p:nvSpPr>
        <p:spPr>
          <a:xfrm>
            <a:off x="9006840" y="1920240"/>
            <a:ext cx="2377440" cy="3108960"/>
          </a:xfrm>
          <a:prstGeom prst="rect">
            <a:avLst/>
          </a:prstGeom>
          <a:solidFill>
            <a:srgbClr val="FFFFFF"/>
          </a:solidFill>
          <a:ln w="25400">
            <a:solidFill>
              <a:srgbClr val="000000"/>
            </a:solidFill>
            <a:prstDash val="solid"/>
          </a:ln>
        </p:spPr>
      </p:sp>
      <p:sp>
        <p:nvSpPr>
          <p:cNvPr id="19" name="Text 17"/>
          <p:cNvSpPr txBox="1"/>
          <p:nvPr/>
        </p:nvSpPr>
        <p:spPr>
          <a:xfrm>
            <a:off x="9006840" y="2103120"/>
            <a:ext cx="2377440" cy="822960"/>
          </a:xfrm>
          <a:prstGeom prst="rect">
            <a:avLst/>
          </a:prstGeom>
          <a:noFill/>
          <a:ln/>
        </p:spPr>
        <p:txBody>
          <a:bodyPr wrap="square" lIns="0" tIns="0" rIns="0" bIns="0" rtlCol="0" anchor="ctr"/>
          <a:lstStyle/>
          <a:p>
            <a:pPr marL="0" indent="0" algn="ctr">
              <a:buNone/>
            </a:pPr>
            <a:r>
              <a:rPr lang="en-US" sz="4000" b="1" dirty="0">
                <a:solidFill>
                  <a:srgbClr val="000000"/>
                </a:solidFill>
                <a:latin typeface="Arial" pitchFamily="34" charset="0"/>
                <a:ea typeface="Arial" pitchFamily="34" charset="-122"/>
                <a:cs typeface="Arial" pitchFamily="34" charset="-120"/>
              </a:rPr>
              <a:t>4</a:t>
            </a:r>
            <a:endParaRPr lang="en-US" sz="4000" dirty="0"/>
          </a:p>
        </p:txBody>
      </p:sp>
      <p:sp>
        <p:nvSpPr>
          <p:cNvPr id="20" name="Text 18"/>
          <p:cNvSpPr txBox="1"/>
          <p:nvPr/>
        </p:nvSpPr>
        <p:spPr>
          <a:xfrm>
            <a:off x="9006840" y="2926080"/>
            <a:ext cx="2377440" cy="822960"/>
          </a:xfrm>
          <a:prstGeom prst="rect">
            <a:avLst/>
          </a:prstGeom>
          <a:noFill/>
          <a:ln/>
        </p:spPr>
        <p:txBody>
          <a:bodyPr wrap="square" lIns="0" tIns="0" rIns="0" bIns="0" rtlCol="0" anchor="ctr"/>
          <a:lstStyle/>
          <a:p>
            <a:pPr marL="0" indent="0" algn="ctr">
              <a:buNone/>
            </a:pPr>
            <a:r>
              <a:rPr lang="en-US" sz="2400" b="1" dirty="0">
                <a:solidFill>
                  <a:srgbClr val="000000"/>
                </a:solidFill>
                <a:latin typeface="Arial" pitchFamily="34" charset="0"/>
                <a:ea typeface="Arial" pitchFamily="34" charset="-122"/>
                <a:cs typeface="Arial" pitchFamily="34" charset="-120"/>
              </a:rPr>
              <a:t>Marketing Mix</a:t>
            </a:r>
            <a:endParaRPr lang="en-US" sz="2400" dirty="0"/>
          </a:p>
        </p:txBody>
      </p:sp>
      <p:sp>
        <p:nvSpPr>
          <p:cNvPr id="21" name="Text 19"/>
          <p:cNvSpPr txBox="1"/>
          <p:nvPr/>
        </p:nvSpPr>
        <p:spPr>
          <a:xfrm>
            <a:off x="9144000" y="3749040"/>
            <a:ext cx="2103120" cy="1097280"/>
          </a:xfrm>
          <a:prstGeom prst="rect">
            <a:avLst/>
          </a:prstGeom>
          <a:noFill/>
          <a:ln/>
        </p:spPr>
        <p:txBody>
          <a:bodyPr wrap="square" lIns="0" tIns="0" rIns="0" bIns="0" rtlCol="0" anchor="t"/>
          <a:lstStyle/>
          <a:p>
            <a:pPr marL="0" indent="0" algn="ctr">
              <a:buNone/>
            </a:pPr>
            <a:r>
              <a:rPr lang="en-US" sz="2200" dirty="0">
                <a:solidFill>
                  <a:srgbClr val="000000"/>
                </a:solidFill>
                <a:latin typeface="Arial" pitchFamily="34" charset="0"/>
                <a:ea typeface="Arial" pitchFamily="34" charset="-122"/>
                <a:cs typeface="Arial" pitchFamily="34" charset="-120"/>
              </a:rPr>
              <a:t>Mewujudkan citra</a:t>
            </a:r>
            <a:endParaRPr lang="en-US" sz="2200" dirty="0"/>
          </a:p>
        </p:txBody>
      </p:sp>
      <p:sp>
        <p:nvSpPr>
          <p:cNvPr id="22" name="Text 20"/>
          <p:cNvSpPr txBox="1"/>
          <p:nvPr/>
        </p:nvSpPr>
        <p:spPr>
          <a:xfrm>
            <a:off x="640080" y="5486400"/>
            <a:ext cx="10908792" cy="640080"/>
          </a:xfrm>
          <a:prstGeom prst="rect">
            <a:avLst/>
          </a:prstGeom>
          <a:noFill/>
          <a:ln/>
        </p:spPr>
        <p:txBody>
          <a:bodyPr wrap="square" lIns="0" tIns="0" rIns="0" bIns="0" rtlCol="0" anchor="ctr"/>
          <a:lstStyle/>
          <a:p>
            <a:pPr marL="0" indent="0">
              <a:buNone/>
            </a:pPr>
            <a:r>
              <a:rPr lang="en-US" sz="2400" b="1" dirty="0">
                <a:solidFill>
                  <a:srgbClr val="000000"/>
                </a:solidFill>
                <a:latin typeface="Arial" pitchFamily="34" charset="0"/>
                <a:ea typeface="Arial" pitchFamily="34" charset="-122"/>
                <a:cs typeface="Arial" pitchFamily="34" charset="-120"/>
              </a:rPr>
              <a:t>Seluruh materi ini memakai satu contoh: Gojek</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1828800"/>
            <a:ext cx="10908792" cy="1097280"/>
          </a:xfrm>
          <a:prstGeom prst="rect">
            <a:avLst/>
          </a:prstGeom>
          <a:noFill/>
          <a:ln/>
        </p:spPr>
        <p:txBody>
          <a:bodyPr wrap="square" lIns="0" tIns="0" rIns="0" bIns="0" rtlCol="0" anchor="ctr"/>
          <a:lstStyle/>
          <a:p>
            <a:pPr marL="0" indent="0">
              <a:buNone/>
            </a:pPr>
            <a:r>
              <a:rPr lang="en-US" sz="6000" b="1" dirty="0">
                <a:solidFill>
                  <a:srgbClr val="000000"/>
                </a:solidFill>
                <a:latin typeface="Arial" pitchFamily="34" charset="0"/>
                <a:ea typeface="Arial" pitchFamily="34" charset="-122"/>
                <a:cs typeface="Arial" pitchFamily="34" charset="-120"/>
              </a:rPr>
              <a:t>Studi Kasus</a:t>
            </a:r>
            <a:endParaRPr lang="en-US" sz="6000" dirty="0"/>
          </a:p>
        </p:txBody>
      </p:sp>
      <p:sp>
        <p:nvSpPr>
          <p:cNvPr id="3" name="Text 1"/>
          <p:cNvSpPr txBox="1"/>
          <p:nvPr/>
        </p:nvSpPr>
        <p:spPr>
          <a:xfrm>
            <a:off x="640080" y="3017520"/>
            <a:ext cx="10908792" cy="914400"/>
          </a:xfrm>
          <a:prstGeom prst="rect">
            <a:avLst/>
          </a:prstGeom>
          <a:noFill/>
          <a:ln/>
        </p:spPr>
        <p:txBody>
          <a:bodyPr wrap="square" lIns="0" tIns="0" rIns="0" bIns="0" rtlCol="0" anchor="ctr"/>
          <a:lstStyle/>
          <a:p>
            <a:pPr marL="0" indent="0">
              <a:buNone/>
            </a:pPr>
            <a:r>
              <a:rPr lang="en-US" sz="3400" dirty="0">
                <a:solidFill>
                  <a:srgbClr val="000000"/>
                </a:solidFill>
                <a:latin typeface="Arial" pitchFamily="34" charset="0"/>
                <a:ea typeface="Arial" pitchFamily="34" charset="-122"/>
                <a:cs typeface="Arial" pitchFamily="34" charset="-120"/>
              </a:rPr>
              <a:t>Gojek: Dari Call Center Ojek ke Aplikasi Jasa (2010–2017)</a:t>
            </a:r>
            <a:endParaRPr lang="en-US" sz="3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Latar Belakang</a:t>
            </a:r>
            <a:endParaRPr lang="en-US" sz="4000" dirty="0"/>
          </a:p>
        </p:txBody>
      </p:sp>
      <p:sp>
        <p:nvSpPr>
          <p:cNvPr id="3" name="Text 1"/>
          <p:cNvSpPr txBox="1"/>
          <p:nvPr/>
        </p:nvSpPr>
        <p:spPr>
          <a:xfrm>
            <a:off x="640080" y="1600200"/>
            <a:ext cx="10908792" cy="4754880"/>
          </a:xfrm>
          <a:prstGeom prst="rect">
            <a:avLst/>
          </a:prstGeom>
          <a:noFill/>
          <a:ln/>
        </p:spPr>
        <p:txBody>
          <a:bodyPr wrap="square" lIns="0" tIns="0" rIns="0" bIns="0" rtlCol="0" anchor="t"/>
          <a:lstStyle/>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Didirikan Nadiem Makarim tahun 2010 di Jakarta</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Awalnya call center dengan 20 pengemudi ojek</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Pelanggan menelepon, operator mencarikan pengemudi dari daftar Excel</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Jasa: antar penumpang dan kirim barang</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Masalah Pasar Ojek Saat Itu</a:t>
            </a:r>
            <a:endParaRPr lang="en-US" sz="4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108960">
                  <a:extLst>
                    <a:ext uri="{9D8B030D-6E8A-4147-A177-3AD203B41FA5}">
                      <a16:colId xmlns:a16="http://schemas.microsoft.com/office/drawing/2014/main" val="20000"/>
                    </a:ext>
                  </a:extLst>
                </a:gridCol>
                <a:gridCol w="7799832">
                  <a:extLst>
                    <a:ext uri="{9D8B030D-6E8A-4147-A177-3AD203B41FA5}">
                      <a16:colId xmlns:a16="http://schemas.microsoft.com/office/drawing/2014/main" val="20001"/>
                    </a:ext>
                  </a:extLst>
                </a:gridCol>
              </a:tblGrid>
              <a:tr h="960120">
                <a:tc>
                  <a:txBody>
                    <a:bodyPr/>
                    <a:lstStyle/>
                    <a:p>
                      <a:pPr marL="0" indent="0">
                        <a:buNone/>
                      </a:pPr>
                      <a:r>
                        <a:rPr lang="en-US" sz="2600" b="1" dirty="0">
                          <a:solidFill>
                            <a:srgbClr val="000000"/>
                          </a:solidFill>
                          <a:latin typeface="Arial" pitchFamily="34" charset="0"/>
                          <a:ea typeface="Arial" pitchFamily="34" charset="-122"/>
                          <a:cs typeface="Arial" pitchFamily="34" charset="-120"/>
                        </a:rPr>
                        <a:t>Pihak</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600" b="1" dirty="0">
                          <a:solidFill>
                            <a:srgbClr val="000000"/>
                          </a:solidFill>
                          <a:latin typeface="Arial" pitchFamily="34" charset="0"/>
                          <a:ea typeface="Arial" pitchFamily="34" charset="-122"/>
                          <a:cs typeface="Arial" pitchFamily="34" charset="-120"/>
                        </a:rPr>
                        <a:t>Masalah</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960120">
                <a:tc>
                  <a:txBody>
                    <a:bodyPr/>
                    <a:lstStyle/>
                    <a:p>
                      <a:pPr marL="0" indent="0">
                        <a:buNone/>
                      </a:pPr>
                      <a:r>
                        <a:rPr lang="en-US" sz="2600" dirty="0">
                          <a:solidFill>
                            <a:srgbClr val="000000"/>
                          </a:solidFill>
                          <a:latin typeface="Arial" pitchFamily="34" charset="0"/>
                          <a:ea typeface="Arial" pitchFamily="34" charset="-122"/>
                          <a:cs typeface="Arial" pitchFamily="34" charset="-120"/>
                        </a:rPr>
                        <a:t>Penumpang</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Harus jalan ke pangkalan atau mencari ojek</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60120">
                <a:tc>
                  <a:txBody>
                    <a:bodyPr/>
                    <a:lstStyle/>
                    <a:p>
                      <a:pPr marL="0" indent="0">
                        <a:buNone/>
                      </a:pPr>
                      <a:r>
                        <a:rPr lang="en-US" sz="2600" dirty="0">
                          <a:solidFill>
                            <a:srgbClr val="000000"/>
                          </a:solidFill>
                          <a:latin typeface="Arial" pitchFamily="34" charset="0"/>
                          <a:ea typeface="Arial" pitchFamily="34" charset="-122"/>
                          <a:cs typeface="Arial" pitchFamily="34" charset="-120"/>
                        </a:rPr>
                        <a:t>Penumpang</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Harga tidak pasti, harus tawar-menawar</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60120">
                <a:tc>
                  <a:txBody>
                    <a:bodyPr/>
                    <a:lstStyle/>
                    <a:p>
                      <a:pPr marL="0" indent="0">
                        <a:buNone/>
                      </a:pPr>
                      <a:r>
                        <a:rPr lang="en-US" sz="2600" dirty="0">
                          <a:solidFill>
                            <a:srgbClr val="000000"/>
                          </a:solidFill>
                          <a:latin typeface="Arial" pitchFamily="34" charset="0"/>
                          <a:ea typeface="Arial" pitchFamily="34" charset="-122"/>
                          <a:cs typeface="Arial" pitchFamily="34" charset="-120"/>
                        </a:rPr>
                        <a:t>Pengemudi</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Sebagian besar waktu habis menunggu di pangkalan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Masalah Gojek Sendiri (2010–2014)</a:t>
            </a:r>
            <a:endParaRPr lang="en-US" sz="4000" dirty="0"/>
          </a:p>
        </p:txBody>
      </p:sp>
      <p:sp>
        <p:nvSpPr>
          <p:cNvPr id="3" name="Text 1"/>
          <p:cNvSpPr txBox="1"/>
          <p:nvPr/>
        </p:nvSpPr>
        <p:spPr>
          <a:xfrm>
            <a:off x="640080" y="1600200"/>
            <a:ext cx="10908792" cy="4754880"/>
          </a:xfrm>
          <a:prstGeom prst="rect">
            <a:avLst/>
          </a:prstGeom>
          <a:noFill/>
          <a:ln/>
        </p:spPr>
        <p:txBody>
          <a:bodyPr wrap="square" lIns="0" tIns="0" rIns="0" bIns="0" rtlCol="0" anchor="t"/>
          <a:lstStyle/>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Usaha jalan di tempat sekitar 4 tahun</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Pencocokan penumpang dan pengemudi masih manual</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Puncaknya hanya sekitar 200 pengemudi (2014)</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Belum ada pendanaan luar sampai akhir 2014</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Akar Masalah</a:t>
            </a:r>
            <a:endParaRPr lang="en-US" sz="4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4206240">
                  <a:extLst>
                    <a:ext uri="{9D8B030D-6E8A-4147-A177-3AD203B41FA5}">
                      <a16:colId xmlns:a16="http://schemas.microsoft.com/office/drawing/2014/main" val="20000"/>
                    </a:ext>
                  </a:extLst>
                </a:gridCol>
                <a:gridCol w="6702552">
                  <a:extLst>
                    <a:ext uri="{9D8B030D-6E8A-4147-A177-3AD203B41FA5}">
                      <a16:colId xmlns:a16="http://schemas.microsoft.com/office/drawing/2014/main" val="20001"/>
                    </a:ext>
                  </a:extLst>
                </a:gridCol>
              </a:tblGrid>
              <a:tr h="1005840">
                <a:tc>
                  <a:txBody>
                    <a:bodyPr/>
                    <a:lstStyle/>
                    <a:p>
                      <a:pPr marL="0" indent="0">
                        <a:buNone/>
                      </a:pPr>
                      <a:r>
                        <a:rPr lang="en-US" sz="2400" b="1" dirty="0">
                          <a:solidFill>
                            <a:srgbClr val="000000"/>
                          </a:solidFill>
                          <a:latin typeface="Arial" pitchFamily="34" charset="0"/>
                          <a:ea typeface="Arial" pitchFamily="34" charset="-122"/>
                          <a:cs typeface="Arial" pitchFamily="34" charset="-120"/>
                        </a:rPr>
                        <a:t>Gejala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400" b="1" dirty="0">
                          <a:solidFill>
                            <a:srgbClr val="000000"/>
                          </a:solidFill>
                          <a:latin typeface="Arial" pitchFamily="34" charset="0"/>
                          <a:ea typeface="Arial" pitchFamily="34" charset="-122"/>
                          <a:cs typeface="Arial" pitchFamily="34" charset="-120"/>
                        </a:rPr>
                        <a:t>Penyebab</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1005840">
                <a:tc>
                  <a:txBody>
                    <a:bodyPr/>
                    <a:lstStyle/>
                    <a:p>
                      <a:pPr marL="0" indent="0">
                        <a:buNone/>
                      </a:pPr>
                      <a:r>
                        <a:rPr lang="en-US" sz="2400" dirty="0">
                          <a:solidFill>
                            <a:srgbClr val="000000"/>
                          </a:solidFill>
                          <a:latin typeface="Arial" pitchFamily="34" charset="0"/>
                          <a:ea typeface="Arial" pitchFamily="34" charset="-122"/>
                          <a:cs typeface="Arial" pitchFamily="34" charset="-120"/>
                        </a:rPr>
                        <a:t>Pesanan sedikit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Pesan lewat telepon tidak praktis bagi calon pelanggan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05840">
                <a:tc>
                  <a:txBody>
                    <a:bodyPr/>
                    <a:lstStyle/>
                    <a:p>
                      <a:pPr marL="0" indent="0">
                        <a:buNone/>
                      </a:pPr>
                      <a:r>
                        <a:rPr lang="en-US" sz="2400" dirty="0">
                          <a:solidFill>
                            <a:srgbClr val="000000"/>
                          </a:solidFill>
                          <a:latin typeface="Arial" pitchFamily="34" charset="0"/>
                          <a:ea typeface="Arial" pitchFamily="34" charset="-122"/>
                          <a:cs typeface="Arial" pitchFamily="34" charset="-120"/>
                        </a:rPr>
                        <a:t>Tidak bisa tumbuh</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Proses manual tidak sanggup melayani banyak pesanan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005840">
                <a:tc>
                  <a:txBody>
                    <a:bodyPr/>
                    <a:lstStyle/>
                    <a:p>
                      <a:pPr marL="0" indent="0">
                        <a:buNone/>
                      </a:pPr>
                      <a:r>
                        <a:rPr lang="en-US" sz="2400" dirty="0">
                          <a:solidFill>
                            <a:srgbClr val="000000"/>
                          </a:solidFill>
                          <a:latin typeface="Arial" pitchFamily="34" charset="0"/>
                          <a:ea typeface="Arial" pitchFamily="34" charset="-122"/>
                          <a:cs typeface="Arial" pitchFamily="34" charset="-120"/>
                        </a:rPr>
                        <a:t>Tidak ada pembeda kuat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Nilai jual belum jelas dibanding ojek pangkalan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Solusi Gojek (2015)</a:t>
            </a:r>
            <a:endParaRPr lang="en-US" sz="4000" dirty="0"/>
          </a:p>
        </p:txBody>
      </p:sp>
      <p:sp>
        <p:nvSpPr>
          <p:cNvPr id="3" name="Text 1"/>
          <p:cNvSpPr txBox="1"/>
          <p:nvPr/>
        </p:nvSpPr>
        <p:spPr>
          <a:xfrm>
            <a:off x="640080" y="1554480"/>
            <a:ext cx="10908792" cy="3200400"/>
          </a:xfrm>
          <a:prstGeom prst="rect">
            <a:avLst/>
          </a:prstGeom>
          <a:noFill/>
          <a:ln/>
        </p:spPr>
        <p:txBody>
          <a:bodyPr wrap="square" lIns="0" tIns="0" rIns="0" bIns="0" rtlCol="0" anchor="ctr"/>
          <a:lstStyle/>
          <a:p>
            <a:pPr marL="0" indent="0">
              <a:buNone/>
            </a:pPr>
            <a:r>
              <a:rPr lang="en-US" sz="3600" dirty="0">
                <a:solidFill>
                  <a:srgbClr val="000000"/>
                </a:solidFill>
                <a:latin typeface="Arial" pitchFamily="34" charset="0"/>
                <a:ea typeface="Arial" pitchFamily="34" charset="-122"/>
                <a:cs typeface="Arial" pitchFamily="34" charset="-120"/>
              </a:rPr>
              <a:t>Setelah mendapat pendanaan Seri A sekitar USD 2 juta di akhir 2014, Gojek meluncurkan aplikasi pada Januari 2015 dengan empat layanan: GoRide, GoSend, GoFood, dan layanan belanja.</a:t>
            </a:r>
            <a:endParaRPr lang="en-US" sz="3600" dirty="0"/>
          </a:p>
        </p:txBody>
      </p:sp>
      <p:sp>
        <p:nvSpPr>
          <p:cNvPr id="4" name="Text 2"/>
          <p:cNvSpPr txBox="1"/>
          <p:nvPr/>
        </p:nvSpPr>
        <p:spPr>
          <a:xfrm>
            <a:off x="640080" y="5120640"/>
            <a:ext cx="10908792" cy="1097280"/>
          </a:xfrm>
          <a:prstGeom prst="rect">
            <a:avLst/>
          </a:prstGeom>
          <a:noFill/>
          <a:ln/>
        </p:spPr>
        <p:txBody>
          <a:bodyPr wrap="square" lIns="0" tIns="0" rIns="0" bIns="0" rtlCol="0" anchor="t"/>
          <a:lstStyle/>
          <a:p>
            <a:pPr marL="0" indent="0">
              <a:buNone/>
            </a:pPr>
            <a:r>
              <a:rPr lang="en-US" sz="2400" dirty="0">
                <a:solidFill>
                  <a:srgbClr val="595959"/>
                </a:solidFill>
                <a:latin typeface="Arial" pitchFamily="34" charset="0"/>
                <a:ea typeface="Arial" pitchFamily="34" charset="-122"/>
                <a:cs typeface="Arial" pitchFamily="34" charset="-120"/>
              </a:rPr>
              <a:t>Slide berikutnya membedah solusi ini tahap demi tahap: S → T → P → Marketing Mix.</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1. Segmentation</a:t>
            </a:r>
            <a:endParaRPr lang="en-US" sz="4000" dirty="0"/>
          </a:p>
        </p:txBody>
      </p:sp>
      <p:sp>
        <p:nvSpPr>
          <p:cNvPr id="3" name="Text 1"/>
          <p:cNvSpPr txBox="1"/>
          <p:nvPr/>
        </p:nvSpPr>
        <p:spPr>
          <a:xfrm>
            <a:off x="640080" y="1554480"/>
            <a:ext cx="10908792" cy="3200400"/>
          </a:xfrm>
          <a:prstGeom prst="rect">
            <a:avLst/>
          </a:prstGeom>
          <a:noFill/>
          <a:ln/>
        </p:spPr>
        <p:txBody>
          <a:bodyPr wrap="square" lIns="0" tIns="0" rIns="0" bIns="0" rtlCol="0" anchor="ctr"/>
          <a:lstStyle/>
          <a:p>
            <a:pPr marL="0" indent="0">
              <a:buNone/>
            </a:pPr>
            <a:r>
              <a:rPr lang="en-US" sz="3600" dirty="0">
                <a:solidFill>
                  <a:srgbClr val="000000"/>
                </a:solidFill>
                <a:latin typeface="Arial" pitchFamily="34" charset="0"/>
                <a:ea typeface="Arial" pitchFamily="34" charset="-122"/>
                <a:cs typeface="Arial" pitchFamily="34" charset="-120"/>
              </a:rPr>
              <a:t>Proses membagi pasar yang luas menjadi kelompok-kelompok konsumen yang memiliki kebutuhan, karakteristik, atau perilaku yang mirip.</a:t>
            </a:r>
            <a:endParaRPr lang="en-US" sz="3600" dirty="0"/>
          </a:p>
        </p:txBody>
      </p:sp>
      <p:sp>
        <p:nvSpPr>
          <p:cNvPr id="4" name="Text 2"/>
          <p:cNvSpPr txBox="1"/>
          <p:nvPr/>
        </p:nvSpPr>
        <p:spPr>
          <a:xfrm>
            <a:off x="640080" y="5120640"/>
            <a:ext cx="10908792" cy="1097280"/>
          </a:xfrm>
          <a:prstGeom prst="rect">
            <a:avLst/>
          </a:prstGeom>
          <a:noFill/>
          <a:ln/>
        </p:spPr>
        <p:txBody>
          <a:bodyPr wrap="square" lIns="0" tIns="0" rIns="0" bIns="0" rtlCol="0" anchor="t"/>
          <a:lstStyle/>
          <a:p>
            <a:pPr marL="0" indent="0">
              <a:buNone/>
            </a:pPr>
            <a:r>
              <a:rPr lang="en-US" sz="2400" dirty="0">
                <a:solidFill>
                  <a:srgbClr val="595959"/>
                </a:solidFill>
                <a:latin typeface="Arial" pitchFamily="34" charset="0"/>
                <a:ea typeface="Arial" pitchFamily="34" charset="-122"/>
                <a:cs typeface="Arial" pitchFamily="34" charset="-120"/>
              </a:rPr>
              <a:t>Kotler &amp; Armstrong (2021)</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Empat Dasar Segmentasi</a:t>
            </a:r>
            <a:endParaRPr lang="en-US" sz="4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926080">
                  <a:extLst>
                    <a:ext uri="{9D8B030D-6E8A-4147-A177-3AD203B41FA5}">
                      <a16:colId xmlns:a16="http://schemas.microsoft.com/office/drawing/2014/main" val="20000"/>
                    </a:ext>
                  </a:extLst>
                </a:gridCol>
                <a:gridCol w="7982712">
                  <a:extLst>
                    <a:ext uri="{9D8B030D-6E8A-4147-A177-3AD203B41FA5}">
                      <a16:colId xmlns:a16="http://schemas.microsoft.com/office/drawing/2014/main" val="20001"/>
                    </a:ext>
                  </a:extLst>
                </a:gridCol>
              </a:tblGrid>
              <a:tr h="868680">
                <a:tc>
                  <a:txBody>
                    <a:bodyPr/>
                    <a:lstStyle/>
                    <a:p>
                      <a:pPr marL="0" indent="0">
                        <a:buNone/>
                      </a:pPr>
                      <a:r>
                        <a:rPr lang="en-US" sz="2600" b="1" dirty="0">
                          <a:solidFill>
                            <a:srgbClr val="000000"/>
                          </a:solidFill>
                          <a:latin typeface="Arial" pitchFamily="34" charset="0"/>
                          <a:ea typeface="Arial" pitchFamily="34" charset="-122"/>
                          <a:cs typeface="Arial" pitchFamily="34" charset="-120"/>
                        </a:rPr>
                        <a:t>Dasar</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600" b="1" dirty="0">
                          <a:solidFill>
                            <a:srgbClr val="000000"/>
                          </a:solidFill>
                          <a:latin typeface="Arial" pitchFamily="34" charset="0"/>
                          <a:ea typeface="Arial" pitchFamily="34" charset="-122"/>
                          <a:cs typeface="Arial" pitchFamily="34" charset="-120"/>
                        </a:rPr>
                        <a:t>Contoh Variabel</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Geografis</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Negara, provinsi, kota, desa/kota, iklim</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Demografis</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Usia, jenis kelamin, pendapatan, pekerjaan, pendidikan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Psikografis</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Gaya hidup, nilai, kepribadian, minat</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Perilaku</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Manfaat dicari, frekuensi beli, loyalitas, momen pembelian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Segmentasi Gojek: Geografis &amp; Demografis</a:t>
            </a:r>
            <a:endParaRPr lang="en-US" sz="4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56032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5971032">
                  <a:extLst>
                    <a:ext uri="{9D8B030D-6E8A-4147-A177-3AD203B41FA5}">
                      <a16:colId xmlns:a16="http://schemas.microsoft.com/office/drawing/2014/main" val="20002"/>
                    </a:ext>
                  </a:extLst>
                </a:gridCol>
              </a:tblGrid>
              <a:tr h="777240">
                <a:tc>
                  <a:txBody>
                    <a:bodyPr/>
                    <a:lstStyle/>
                    <a:p>
                      <a:pPr marL="0" indent="0">
                        <a:buNone/>
                      </a:pPr>
                      <a:r>
                        <a:rPr lang="en-US" sz="2200" b="1" dirty="0">
                          <a:solidFill>
                            <a:srgbClr val="000000"/>
                          </a:solidFill>
                          <a:latin typeface="Arial" pitchFamily="34" charset="0"/>
                          <a:ea typeface="Arial" pitchFamily="34" charset="-122"/>
                          <a:cs typeface="Arial" pitchFamily="34" charset="-120"/>
                        </a:rPr>
                        <a:t>Dasar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Variabel</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Penerapan pada Gojek</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Geografis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Kota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Kota besar dengan macet parah, dimulai dari Jakarta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Geografis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Wilayah</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Kawasan perkantoran, kampus, dan perumahan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Demografis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Usia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Usia produktif, sekitar 18–40 tahun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Demografis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Pekerjaan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Karyawan, mahasiswa, pedagang online</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Demografis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Kepemilikan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Punya smartphone dan akses internet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Segmentasi Gojek: Psikografis &amp; Perilaku</a:t>
            </a:r>
            <a:endParaRPr lang="en-US" sz="4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56032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5605272">
                  <a:extLst>
                    <a:ext uri="{9D8B030D-6E8A-4147-A177-3AD203B41FA5}">
                      <a16:colId xmlns:a16="http://schemas.microsoft.com/office/drawing/2014/main" val="20002"/>
                    </a:ext>
                  </a:extLst>
                </a:gridCol>
              </a:tblGrid>
              <a:tr h="777240">
                <a:tc>
                  <a:txBody>
                    <a:bodyPr/>
                    <a:lstStyle/>
                    <a:p>
                      <a:pPr marL="0" indent="0">
                        <a:buNone/>
                      </a:pPr>
                      <a:r>
                        <a:rPr lang="en-US" sz="2200" b="1" dirty="0">
                          <a:solidFill>
                            <a:srgbClr val="000000"/>
                          </a:solidFill>
                          <a:latin typeface="Arial" pitchFamily="34" charset="0"/>
                          <a:ea typeface="Arial" pitchFamily="34" charset="-122"/>
                          <a:cs typeface="Arial" pitchFamily="34" charset="-120"/>
                        </a:rPr>
                        <a:t>Dasar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Variabel</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Penerapan pada Gojek</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Psikografis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Gaya hidup</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Serba cepat, menghargai waktu</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Psikografis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Nilai</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Ingin aman dan harga yang jujur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Perilaku</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Manfaat dicari</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Cepat tembus macet, tanpa tawar-menawar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Perilaku</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Frekuensi</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Dipakai harian: berangkat dan pulang kerja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77240">
                <a:tc>
                  <a:txBody>
                    <a:bodyPr/>
                    <a:lstStyle/>
                    <a:p>
                      <a:pPr marL="0" indent="0">
                        <a:buNone/>
                      </a:pPr>
                      <a:r>
                        <a:rPr lang="en-US" sz="2200" dirty="0">
                          <a:solidFill>
                            <a:srgbClr val="000000"/>
                          </a:solidFill>
                          <a:latin typeface="Arial" pitchFamily="34" charset="0"/>
                          <a:ea typeface="Arial" pitchFamily="34" charset="-122"/>
                          <a:cs typeface="Arial" pitchFamily="34" charset="-120"/>
                        </a:rPr>
                        <a:t>Perilaku</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Momen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Jam sibuk, makan siang, kirim barang mendesak</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Segmen Pasar yang Terbentuk</a:t>
            </a:r>
            <a:endParaRPr lang="en-US" sz="4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4023360">
                  <a:extLst>
                    <a:ext uri="{9D8B030D-6E8A-4147-A177-3AD203B41FA5}">
                      <a16:colId xmlns:a16="http://schemas.microsoft.com/office/drawing/2014/main" val="20000"/>
                    </a:ext>
                  </a:extLst>
                </a:gridCol>
                <a:gridCol w="6885432">
                  <a:extLst>
                    <a:ext uri="{9D8B030D-6E8A-4147-A177-3AD203B41FA5}">
                      <a16:colId xmlns:a16="http://schemas.microsoft.com/office/drawing/2014/main" val="20001"/>
                    </a:ext>
                  </a:extLst>
                </a:gridCol>
              </a:tblGrid>
              <a:tr h="868680">
                <a:tc>
                  <a:txBody>
                    <a:bodyPr/>
                    <a:lstStyle/>
                    <a:p>
                      <a:pPr marL="0" indent="0">
                        <a:buNone/>
                      </a:pPr>
                      <a:r>
                        <a:rPr lang="en-US" sz="2200" b="1" dirty="0">
                          <a:solidFill>
                            <a:srgbClr val="000000"/>
                          </a:solidFill>
                          <a:latin typeface="Arial" pitchFamily="34" charset="0"/>
                          <a:ea typeface="Arial" pitchFamily="34" charset="-122"/>
                          <a:cs typeface="Arial" pitchFamily="34" charset="-120"/>
                        </a:rPr>
                        <a:t>Segmen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Ciri Utama (gabungan 4 dasar)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A. Komuter kota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Pekerja Jakarta, pakai harian, ingin cepat tembus macet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B. Pengirim barang</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Pedagang online dan kantor, perlu kirim hari itu juga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C. Pembeli makanan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Pekerja dan mahasiswa, malas keluar saat jam makan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D. Pengguna ojek pangkalan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Warga pinggiran, jarak dekat, bayar tunai, tanpa smartphone</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Uji Segmen Efektif: Segmen A Komuter Kota</a:t>
            </a:r>
            <a:endParaRPr lang="en-US" sz="4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291840">
                  <a:extLst>
                    <a:ext uri="{9D8B030D-6E8A-4147-A177-3AD203B41FA5}">
                      <a16:colId xmlns:a16="http://schemas.microsoft.com/office/drawing/2014/main" val="20000"/>
                    </a:ext>
                  </a:extLst>
                </a:gridCol>
                <a:gridCol w="7616952">
                  <a:extLst>
                    <a:ext uri="{9D8B030D-6E8A-4147-A177-3AD203B41FA5}">
                      <a16:colId xmlns:a16="http://schemas.microsoft.com/office/drawing/2014/main" val="20001"/>
                    </a:ext>
                  </a:extLst>
                </a:gridCol>
              </a:tblGrid>
              <a:tr h="749808">
                <a:tc>
                  <a:txBody>
                    <a:bodyPr/>
                    <a:lstStyle/>
                    <a:p>
                      <a:pPr marL="0" indent="0">
                        <a:buNone/>
                      </a:pPr>
                      <a:r>
                        <a:rPr lang="en-US" sz="2200" b="1" dirty="0">
                          <a:solidFill>
                            <a:srgbClr val="000000"/>
                          </a:solidFill>
                          <a:latin typeface="Arial" pitchFamily="34" charset="0"/>
                          <a:ea typeface="Arial" pitchFamily="34" charset="-122"/>
                          <a:cs typeface="Arial" pitchFamily="34" charset="-120"/>
                        </a:rPr>
                        <a:t>Syarat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Hasil Uji</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749808">
                <a:tc>
                  <a:txBody>
                    <a:bodyPr/>
                    <a:lstStyle/>
                    <a:p>
                      <a:pPr marL="0" indent="0">
                        <a:buNone/>
                      </a:pPr>
                      <a:r>
                        <a:rPr lang="en-US" sz="2200" dirty="0">
                          <a:solidFill>
                            <a:srgbClr val="000000"/>
                          </a:solidFill>
                          <a:latin typeface="Arial" pitchFamily="34" charset="0"/>
                          <a:ea typeface="Arial" pitchFamily="34" charset="-122"/>
                          <a:cs typeface="Arial" pitchFamily="34" charset="-120"/>
                        </a:rPr>
                        <a:t>Measurable</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Jumlah pekerja kota dan perjalanan harian bisa dihitung</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49808">
                <a:tc>
                  <a:txBody>
                    <a:bodyPr/>
                    <a:lstStyle/>
                    <a:p>
                      <a:pPr marL="0" indent="0">
                        <a:buNone/>
                      </a:pPr>
                      <a:r>
                        <a:rPr lang="en-US" sz="2200" dirty="0">
                          <a:solidFill>
                            <a:srgbClr val="000000"/>
                          </a:solidFill>
                          <a:latin typeface="Arial" pitchFamily="34" charset="0"/>
                          <a:ea typeface="Arial" pitchFamily="34" charset="-122"/>
                          <a:cs typeface="Arial" pitchFamily="34" charset="-120"/>
                        </a:rPr>
                        <a:t>Substantial</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Sangat besar, perjalanan terjadi setiap hari kerja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49808">
                <a:tc>
                  <a:txBody>
                    <a:bodyPr/>
                    <a:lstStyle/>
                    <a:p>
                      <a:pPr marL="0" indent="0">
                        <a:buNone/>
                      </a:pPr>
                      <a:r>
                        <a:rPr lang="en-US" sz="2200" dirty="0">
                          <a:solidFill>
                            <a:srgbClr val="000000"/>
                          </a:solidFill>
                          <a:latin typeface="Arial" pitchFamily="34" charset="0"/>
                          <a:ea typeface="Arial" pitchFamily="34" charset="-122"/>
                          <a:cs typeface="Arial" pitchFamily="34" charset="-120"/>
                        </a:rPr>
                        <a:t>Accessible</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Terjangkau lewat smartphone dan aplikasi</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49808">
                <a:tc>
                  <a:txBody>
                    <a:bodyPr/>
                    <a:lstStyle/>
                    <a:p>
                      <a:pPr marL="0" indent="0">
                        <a:buNone/>
                      </a:pPr>
                      <a:r>
                        <a:rPr lang="en-US" sz="2200" dirty="0">
                          <a:solidFill>
                            <a:srgbClr val="000000"/>
                          </a:solidFill>
                          <a:latin typeface="Arial" pitchFamily="34" charset="0"/>
                          <a:ea typeface="Arial" pitchFamily="34" charset="-122"/>
                          <a:cs typeface="Arial" pitchFamily="34" charset="-120"/>
                        </a:rPr>
                        <a:t>Differentiable</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Kebutuhan beda dari pengguna ojek pangkalan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49808">
                <a:tc>
                  <a:txBody>
                    <a:bodyPr/>
                    <a:lstStyle/>
                    <a:p>
                      <a:pPr marL="0" indent="0">
                        <a:buNone/>
                      </a:pPr>
                      <a:r>
                        <a:rPr lang="en-US" sz="2200" dirty="0">
                          <a:solidFill>
                            <a:srgbClr val="000000"/>
                          </a:solidFill>
                          <a:latin typeface="Arial" pitchFamily="34" charset="0"/>
                          <a:ea typeface="Arial" pitchFamily="34" charset="-122"/>
                          <a:cs typeface="Arial" pitchFamily="34" charset="-120"/>
                        </a:rPr>
                        <a:t>Actionable</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Bisa dilayani dengan GoRide</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2. Targeting</a:t>
            </a:r>
            <a:endParaRPr lang="en-US" sz="4000" dirty="0"/>
          </a:p>
        </p:txBody>
      </p:sp>
      <p:sp>
        <p:nvSpPr>
          <p:cNvPr id="3" name="Text 1"/>
          <p:cNvSpPr txBox="1"/>
          <p:nvPr/>
        </p:nvSpPr>
        <p:spPr>
          <a:xfrm>
            <a:off x="640080" y="1554480"/>
            <a:ext cx="10908792" cy="3200400"/>
          </a:xfrm>
          <a:prstGeom prst="rect">
            <a:avLst/>
          </a:prstGeom>
          <a:noFill/>
          <a:ln/>
        </p:spPr>
        <p:txBody>
          <a:bodyPr wrap="square" lIns="0" tIns="0" rIns="0" bIns="0" rtlCol="0" anchor="ctr"/>
          <a:lstStyle/>
          <a:p>
            <a:pPr marL="0" indent="0">
              <a:buNone/>
            </a:pPr>
            <a:r>
              <a:rPr lang="en-US" sz="3600" dirty="0">
                <a:solidFill>
                  <a:srgbClr val="000000"/>
                </a:solidFill>
                <a:latin typeface="Arial" pitchFamily="34" charset="0"/>
                <a:ea typeface="Arial" pitchFamily="34" charset="-122"/>
                <a:cs typeface="Arial" pitchFamily="34" charset="-120"/>
              </a:rPr>
              <a:t>Proses mengevaluasi daya tarik setiap segmen, lalu memilih satu atau beberapa segmen yang akan dilayani.</a:t>
            </a:r>
            <a:endParaRPr lang="en-US" sz="3600" dirty="0"/>
          </a:p>
        </p:txBody>
      </p:sp>
      <p:sp>
        <p:nvSpPr>
          <p:cNvPr id="4" name="Text 2"/>
          <p:cNvSpPr txBox="1"/>
          <p:nvPr/>
        </p:nvSpPr>
        <p:spPr>
          <a:xfrm>
            <a:off x="640080" y="5120640"/>
            <a:ext cx="10908792" cy="1097280"/>
          </a:xfrm>
          <a:prstGeom prst="rect">
            <a:avLst/>
          </a:prstGeom>
          <a:noFill/>
          <a:ln/>
        </p:spPr>
        <p:txBody>
          <a:bodyPr wrap="square" lIns="0" tIns="0" rIns="0" bIns="0" rtlCol="0" anchor="t"/>
          <a:lstStyle/>
          <a:p>
            <a:pPr marL="0" indent="0">
              <a:buNone/>
            </a:pPr>
            <a:r>
              <a:rPr lang="en-US" sz="2400" dirty="0">
                <a:solidFill>
                  <a:srgbClr val="595959"/>
                </a:solidFill>
                <a:latin typeface="Arial" pitchFamily="34" charset="0"/>
                <a:ea typeface="Arial" pitchFamily="34" charset="-122"/>
                <a:cs typeface="Arial" pitchFamily="34" charset="-120"/>
              </a:rPr>
              <a:t>Fokus sumber daya pada segmen yang paling menguntungkan dan paling sesuai dengan kemampuan usaha.</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Tiga Kriteria Memilih Target</a:t>
            </a:r>
            <a:endParaRPr lang="en-US" sz="4000" dirty="0"/>
          </a:p>
        </p:txBody>
      </p:sp>
      <p:sp>
        <p:nvSpPr>
          <p:cNvPr id="3" name="Text 1"/>
          <p:cNvSpPr txBox="1"/>
          <p:nvPr/>
        </p:nvSpPr>
        <p:spPr>
          <a:xfrm>
            <a:off x="640080" y="1600200"/>
            <a:ext cx="10908792" cy="4754880"/>
          </a:xfrm>
          <a:prstGeom prst="rect">
            <a:avLst/>
          </a:prstGeom>
          <a:noFill/>
          <a:ln/>
        </p:spPr>
        <p:txBody>
          <a:bodyPr wrap="square" lIns="0" tIns="0" rIns="0" bIns="0" rtlCol="0" anchor="t"/>
          <a:lstStyle/>
          <a:p>
            <a:pPr marL="342900" indent="-342900">
              <a:spcAft>
                <a:spcPts val="1400"/>
              </a:spcAft>
              <a:buSzPct val="100000"/>
              <a:buChar char="•"/>
            </a:pPr>
            <a:r>
              <a:rPr lang="en-US" sz="3000" dirty="0">
                <a:solidFill>
                  <a:srgbClr val="000000"/>
                </a:solidFill>
                <a:latin typeface="Arial" pitchFamily="34" charset="0"/>
                <a:ea typeface="Arial" pitchFamily="34" charset="-122"/>
                <a:cs typeface="Arial" pitchFamily="34" charset="-120"/>
              </a:rPr>
              <a:t>Ukuran dan pertumbuhan segmen</a:t>
            </a:r>
            <a:endParaRPr lang="en-US" sz="3000" dirty="0"/>
          </a:p>
          <a:p>
            <a:pPr marL="342900" indent="-342900">
              <a:spcAft>
                <a:spcPts val="1400"/>
              </a:spcAft>
              <a:buSzPct val="100000"/>
              <a:buChar char="•"/>
            </a:pPr>
            <a:r>
              <a:rPr lang="en-US" sz="3000" dirty="0">
                <a:solidFill>
                  <a:srgbClr val="000000"/>
                </a:solidFill>
                <a:latin typeface="Arial" pitchFamily="34" charset="0"/>
                <a:ea typeface="Arial" pitchFamily="34" charset="-122"/>
                <a:cs typeface="Arial" pitchFamily="34" charset="-120"/>
              </a:rPr>
              <a:t>Daya tarik struktural: jumlah pesaing, produk pengganti, kekuatan pembeli</a:t>
            </a:r>
            <a:endParaRPr lang="en-US" sz="3000" dirty="0"/>
          </a:p>
          <a:p>
            <a:pPr marL="342900" indent="-342900">
              <a:spcAft>
                <a:spcPts val="1400"/>
              </a:spcAft>
              <a:buSzPct val="100000"/>
              <a:buChar char="•"/>
            </a:pPr>
            <a:r>
              <a:rPr lang="en-US" sz="3000" dirty="0">
                <a:solidFill>
                  <a:srgbClr val="000000"/>
                </a:solidFill>
                <a:latin typeface="Arial" pitchFamily="34" charset="0"/>
                <a:ea typeface="Arial" pitchFamily="34" charset="-122"/>
                <a:cs typeface="Arial" pitchFamily="34" charset="-120"/>
              </a:rPr>
              <a:t>Kesesuaian dengan tujuan dan sumber daya usaha</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Strategi Targeting</a:t>
            </a:r>
            <a:endParaRPr lang="en-US" sz="4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840480">
                  <a:extLst>
                    <a:ext uri="{9D8B030D-6E8A-4147-A177-3AD203B41FA5}">
                      <a16:colId xmlns:a16="http://schemas.microsoft.com/office/drawing/2014/main" val="20000"/>
                    </a:ext>
                  </a:extLst>
                </a:gridCol>
                <a:gridCol w="7068312">
                  <a:extLst>
                    <a:ext uri="{9D8B030D-6E8A-4147-A177-3AD203B41FA5}">
                      <a16:colId xmlns:a16="http://schemas.microsoft.com/office/drawing/2014/main" val="20001"/>
                    </a:ext>
                  </a:extLst>
                </a:gridCol>
              </a:tblGrid>
              <a:tr h="868680">
                <a:tc>
                  <a:txBody>
                    <a:bodyPr/>
                    <a:lstStyle/>
                    <a:p>
                      <a:pPr marL="0" indent="0">
                        <a:buNone/>
                      </a:pPr>
                      <a:r>
                        <a:rPr lang="en-US" sz="2400" b="1" dirty="0">
                          <a:solidFill>
                            <a:srgbClr val="000000"/>
                          </a:solidFill>
                          <a:latin typeface="Arial" pitchFamily="34" charset="0"/>
                          <a:ea typeface="Arial" pitchFamily="34" charset="-122"/>
                          <a:cs typeface="Arial" pitchFamily="34" charset="-120"/>
                        </a:rPr>
                        <a:t>Strategi</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400" b="1" dirty="0">
                          <a:solidFill>
                            <a:srgbClr val="000000"/>
                          </a:solidFill>
                          <a:latin typeface="Arial" pitchFamily="34" charset="0"/>
                          <a:ea typeface="Arial" pitchFamily="34" charset="-122"/>
                          <a:cs typeface="Arial" pitchFamily="34" charset="-120"/>
                        </a:rPr>
                        <a:t>Artinya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Undifferentiated</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Satu tawaran untuk seluruh pasar</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Differentiated</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Tawaran berbeda untuk tiap segmen yang dipilih</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Concentrated (niche)</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Fokus pada satu segmen kecil</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Micromarketing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Disesuaikan per lokasi atau individu</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Targeting Gojek: Evaluasi Segmen</a:t>
            </a:r>
            <a:endParaRPr lang="en-US" sz="40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1089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2377440">
                  <a:extLst>
                    <a:ext uri="{9D8B030D-6E8A-4147-A177-3AD203B41FA5}">
                      <a16:colId xmlns:a16="http://schemas.microsoft.com/office/drawing/2014/main" val="20003"/>
                    </a:ext>
                  </a:extLst>
                </a:gridCol>
                <a:gridCol w="2130552">
                  <a:extLst>
                    <a:ext uri="{9D8B030D-6E8A-4147-A177-3AD203B41FA5}">
                      <a16:colId xmlns:a16="http://schemas.microsoft.com/office/drawing/2014/main" val="20004"/>
                    </a:ext>
                  </a:extLst>
                </a:gridCol>
              </a:tblGrid>
              <a:tr h="822960">
                <a:tc>
                  <a:txBody>
                    <a:bodyPr/>
                    <a:lstStyle/>
                    <a:p>
                      <a:pPr marL="0" indent="0">
                        <a:buNone/>
                      </a:pPr>
                      <a:r>
                        <a:rPr lang="en-US" sz="2200" b="1" dirty="0">
                          <a:solidFill>
                            <a:srgbClr val="000000"/>
                          </a:solidFill>
                          <a:latin typeface="Arial" pitchFamily="34" charset="0"/>
                          <a:ea typeface="Arial" pitchFamily="34" charset="-122"/>
                          <a:cs typeface="Arial" pitchFamily="34" charset="-120"/>
                        </a:rPr>
                        <a:t>Segmen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Ukuran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Masalah Kuat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Pakai Aplikasi</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Keputusan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22960">
                <a:tc>
                  <a:txBody>
                    <a:bodyPr/>
                    <a:lstStyle/>
                    <a:p>
                      <a:pPr marL="0" indent="0">
                        <a:buNone/>
                      </a:pPr>
                      <a:r>
                        <a:rPr lang="en-US" sz="2200" dirty="0">
                          <a:solidFill>
                            <a:srgbClr val="000000"/>
                          </a:solidFill>
                          <a:latin typeface="Arial" pitchFamily="34" charset="0"/>
                          <a:ea typeface="Arial" pitchFamily="34" charset="-122"/>
                          <a:cs typeface="Arial" pitchFamily="34" charset="-120"/>
                        </a:rPr>
                        <a:t>A. Komuter kota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Besar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Ya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Ya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Target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22960">
                <a:tc>
                  <a:txBody>
                    <a:bodyPr/>
                    <a:lstStyle/>
                    <a:p>
                      <a:pPr marL="0" indent="0">
                        <a:buNone/>
                      </a:pPr>
                      <a:r>
                        <a:rPr lang="en-US" sz="2200" dirty="0">
                          <a:solidFill>
                            <a:srgbClr val="000000"/>
                          </a:solidFill>
                          <a:latin typeface="Arial" pitchFamily="34" charset="0"/>
                          <a:ea typeface="Arial" pitchFamily="34" charset="-122"/>
                          <a:cs typeface="Arial" pitchFamily="34" charset="-120"/>
                        </a:rPr>
                        <a:t>B. Pengirim barang</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Sedang</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Ya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Ya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Target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22960">
                <a:tc>
                  <a:txBody>
                    <a:bodyPr/>
                    <a:lstStyle/>
                    <a:p>
                      <a:pPr marL="0" indent="0">
                        <a:buNone/>
                      </a:pPr>
                      <a:r>
                        <a:rPr lang="en-US" sz="2200" dirty="0">
                          <a:solidFill>
                            <a:srgbClr val="000000"/>
                          </a:solidFill>
                          <a:latin typeface="Arial" pitchFamily="34" charset="0"/>
                          <a:ea typeface="Arial" pitchFamily="34" charset="-122"/>
                          <a:cs typeface="Arial" pitchFamily="34" charset="-120"/>
                        </a:rPr>
                        <a:t>C. Pembeli makanan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Besar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Ya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Ya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Target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22960">
                <a:tc>
                  <a:txBody>
                    <a:bodyPr/>
                    <a:lstStyle/>
                    <a:p>
                      <a:pPr marL="0" indent="0">
                        <a:buNone/>
                      </a:pPr>
                      <a:r>
                        <a:rPr lang="en-US" sz="2200" dirty="0">
                          <a:solidFill>
                            <a:srgbClr val="000000"/>
                          </a:solidFill>
                          <a:latin typeface="Arial" pitchFamily="34" charset="0"/>
                          <a:ea typeface="Arial" pitchFamily="34" charset="-122"/>
                          <a:cs typeface="Arial" pitchFamily="34" charset="-120"/>
                        </a:rPr>
                        <a:t>D. Ojek pangkalan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Besar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Kurang</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Tidak</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Tidak dipilih</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Targeting Gojek: Strategi Differentiated</a:t>
            </a:r>
            <a:endParaRPr lang="en-US" sz="40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5029200">
                  <a:extLst>
                    <a:ext uri="{9D8B030D-6E8A-4147-A177-3AD203B41FA5}">
                      <a16:colId xmlns:a16="http://schemas.microsoft.com/office/drawing/2014/main" val="20000"/>
                    </a:ext>
                  </a:extLst>
                </a:gridCol>
                <a:gridCol w="5879592">
                  <a:extLst>
                    <a:ext uri="{9D8B030D-6E8A-4147-A177-3AD203B41FA5}">
                      <a16:colId xmlns:a16="http://schemas.microsoft.com/office/drawing/2014/main" val="20001"/>
                    </a:ext>
                  </a:extLst>
                </a:gridCol>
              </a:tblGrid>
              <a:tr h="914400">
                <a:tc>
                  <a:txBody>
                    <a:bodyPr/>
                    <a:lstStyle/>
                    <a:p>
                      <a:pPr marL="0" indent="0">
                        <a:buNone/>
                      </a:pPr>
                      <a:r>
                        <a:rPr lang="en-US" sz="2800" b="1" dirty="0">
                          <a:solidFill>
                            <a:srgbClr val="000000"/>
                          </a:solidFill>
                          <a:latin typeface="Arial" pitchFamily="34" charset="0"/>
                          <a:ea typeface="Arial" pitchFamily="34" charset="-122"/>
                          <a:cs typeface="Arial" pitchFamily="34" charset="-120"/>
                        </a:rPr>
                        <a:t>Segmen Target</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800" b="1" dirty="0">
                          <a:solidFill>
                            <a:srgbClr val="000000"/>
                          </a:solidFill>
                          <a:latin typeface="Arial" pitchFamily="34" charset="0"/>
                          <a:ea typeface="Arial" pitchFamily="34" charset="-122"/>
                          <a:cs typeface="Arial" pitchFamily="34" charset="-120"/>
                        </a:rPr>
                        <a:t>Layanan Khusus</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914400">
                <a:tc>
                  <a:txBody>
                    <a:bodyPr/>
                    <a:lstStyle/>
                    <a:p>
                      <a:pPr marL="0" indent="0">
                        <a:buNone/>
                      </a:pPr>
                      <a:r>
                        <a:rPr lang="en-US" sz="2800" dirty="0">
                          <a:solidFill>
                            <a:srgbClr val="000000"/>
                          </a:solidFill>
                          <a:latin typeface="Arial" pitchFamily="34" charset="0"/>
                          <a:ea typeface="Arial" pitchFamily="34" charset="-122"/>
                          <a:cs typeface="Arial" pitchFamily="34" charset="-120"/>
                        </a:rPr>
                        <a:t>A. Komuter kota</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800" dirty="0">
                          <a:solidFill>
                            <a:srgbClr val="000000"/>
                          </a:solidFill>
                          <a:latin typeface="Arial" pitchFamily="34" charset="0"/>
                          <a:ea typeface="Arial" pitchFamily="34" charset="-122"/>
                          <a:cs typeface="Arial" pitchFamily="34" charset="-120"/>
                        </a:rPr>
                        <a:t>GoRide</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4400">
                <a:tc>
                  <a:txBody>
                    <a:bodyPr/>
                    <a:lstStyle/>
                    <a:p>
                      <a:pPr marL="0" indent="0">
                        <a:buNone/>
                      </a:pPr>
                      <a:r>
                        <a:rPr lang="en-US" sz="2800" dirty="0">
                          <a:solidFill>
                            <a:srgbClr val="000000"/>
                          </a:solidFill>
                          <a:latin typeface="Arial" pitchFamily="34" charset="0"/>
                          <a:ea typeface="Arial" pitchFamily="34" charset="-122"/>
                          <a:cs typeface="Arial" pitchFamily="34" charset="-120"/>
                        </a:rPr>
                        <a:t>B. Pengirim barang</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800" dirty="0">
                          <a:solidFill>
                            <a:srgbClr val="000000"/>
                          </a:solidFill>
                          <a:latin typeface="Arial" pitchFamily="34" charset="0"/>
                          <a:ea typeface="Arial" pitchFamily="34" charset="-122"/>
                          <a:cs typeface="Arial" pitchFamily="34" charset="-120"/>
                        </a:rPr>
                        <a:t>GoSend</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14400">
                <a:tc>
                  <a:txBody>
                    <a:bodyPr/>
                    <a:lstStyle/>
                    <a:p>
                      <a:pPr marL="0" indent="0">
                        <a:buNone/>
                      </a:pPr>
                      <a:r>
                        <a:rPr lang="en-US" sz="2800" dirty="0">
                          <a:solidFill>
                            <a:srgbClr val="000000"/>
                          </a:solidFill>
                          <a:latin typeface="Arial" pitchFamily="34" charset="0"/>
                          <a:ea typeface="Arial" pitchFamily="34" charset="-122"/>
                          <a:cs typeface="Arial" pitchFamily="34" charset="-120"/>
                        </a:rPr>
                        <a:t>C. Pembeli makanan</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800" dirty="0">
                          <a:solidFill>
                            <a:srgbClr val="000000"/>
                          </a:solidFill>
                          <a:latin typeface="Arial" pitchFamily="34" charset="0"/>
                          <a:ea typeface="Arial" pitchFamily="34" charset="-122"/>
                          <a:cs typeface="Arial" pitchFamily="34" charset="-120"/>
                        </a:rPr>
                        <a:t>GoFood</a:t>
                      </a:r>
                      <a:endParaRPr lang="en-US" sz="28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4" name="Text 1"/>
          <p:cNvSpPr txBox="1"/>
          <p:nvPr/>
        </p:nvSpPr>
        <p:spPr>
          <a:xfrm>
            <a:off x="640080" y="5486400"/>
            <a:ext cx="10908792" cy="640080"/>
          </a:xfrm>
          <a:prstGeom prst="rect">
            <a:avLst/>
          </a:prstGeom>
          <a:noFill/>
          <a:ln/>
        </p:spPr>
        <p:txBody>
          <a:bodyPr wrap="square" lIns="0" tIns="0" rIns="0" bIns="0" rtlCol="0" anchor="ctr"/>
          <a:lstStyle/>
          <a:p>
            <a:pPr marL="0" indent="0">
              <a:buNone/>
            </a:pPr>
            <a:r>
              <a:rPr lang="en-US" sz="2400" b="1" dirty="0">
                <a:solidFill>
                  <a:srgbClr val="000000"/>
                </a:solidFill>
                <a:latin typeface="Arial" pitchFamily="34" charset="0"/>
                <a:ea typeface="Arial" pitchFamily="34" charset="-122"/>
                <a:cs typeface="Arial" pitchFamily="34" charset="-120"/>
              </a:rPr>
              <a:t>Satu aplikasi, layanan berbeda untuk tiap segmen target</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3. Positioning</a:t>
            </a:r>
            <a:endParaRPr lang="en-US" sz="4000" dirty="0"/>
          </a:p>
        </p:txBody>
      </p:sp>
      <p:sp>
        <p:nvSpPr>
          <p:cNvPr id="3" name="Text 1"/>
          <p:cNvSpPr txBox="1"/>
          <p:nvPr/>
        </p:nvSpPr>
        <p:spPr>
          <a:xfrm>
            <a:off x="640080" y="1554480"/>
            <a:ext cx="10908792" cy="3200400"/>
          </a:xfrm>
          <a:prstGeom prst="rect">
            <a:avLst/>
          </a:prstGeom>
          <a:noFill/>
          <a:ln/>
        </p:spPr>
        <p:txBody>
          <a:bodyPr wrap="square" lIns="0" tIns="0" rIns="0" bIns="0" rtlCol="0" anchor="ctr"/>
          <a:lstStyle/>
          <a:p>
            <a:pPr marL="0" indent="0">
              <a:buNone/>
            </a:pPr>
            <a:r>
              <a:rPr lang="en-US" sz="3600" dirty="0">
                <a:solidFill>
                  <a:srgbClr val="000000"/>
                </a:solidFill>
                <a:latin typeface="Arial" pitchFamily="34" charset="0"/>
                <a:ea typeface="Arial" pitchFamily="34" charset="-122"/>
                <a:cs typeface="Arial" pitchFamily="34" charset="-120"/>
              </a:rPr>
              <a:t>Upaya menempatkan produk pada posisi yang jelas, berbeda, dan diinginkan di benak konsumen target, dibandingkan pesaing.</a:t>
            </a:r>
            <a:endParaRPr lang="en-US" sz="3600" dirty="0"/>
          </a:p>
        </p:txBody>
      </p:sp>
      <p:sp>
        <p:nvSpPr>
          <p:cNvPr id="4" name="Text 2"/>
          <p:cNvSpPr txBox="1"/>
          <p:nvPr/>
        </p:nvSpPr>
        <p:spPr>
          <a:xfrm>
            <a:off x="640080" y="5120640"/>
            <a:ext cx="10908792" cy="1097280"/>
          </a:xfrm>
          <a:prstGeom prst="rect">
            <a:avLst/>
          </a:prstGeom>
          <a:noFill/>
          <a:ln/>
        </p:spPr>
        <p:txBody>
          <a:bodyPr wrap="square" lIns="0" tIns="0" rIns="0" bIns="0" rtlCol="0" anchor="t"/>
          <a:lstStyle/>
          <a:p>
            <a:pPr marL="0" indent="0">
              <a:buNone/>
            </a:pPr>
            <a:r>
              <a:rPr lang="en-US" sz="2400" dirty="0">
                <a:solidFill>
                  <a:srgbClr val="595959"/>
                </a:solidFill>
                <a:latin typeface="Arial" pitchFamily="34" charset="0"/>
                <a:ea typeface="Arial" pitchFamily="34" charset="-122"/>
                <a:cs typeface="Arial" pitchFamily="34" charset="-120"/>
              </a:rPr>
              <a:t>Ries &amp; Trout (2001); Kotler &amp; Keller (2022)</a:t>
            </a:r>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Dasar Positioning pada Gojek</a:t>
            </a:r>
            <a:endParaRPr lang="en-US" sz="40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743200">
                  <a:extLst>
                    <a:ext uri="{9D8B030D-6E8A-4147-A177-3AD203B41FA5}">
                      <a16:colId xmlns:a16="http://schemas.microsoft.com/office/drawing/2014/main" val="20000"/>
                    </a:ext>
                  </a:extLst>
                </a:gridCol>
                <a:gridCol w="8165592">
                  <a:extLst>
                    <a:ext uri="{9D8B030D-6E8A-4147-A177-3AD203B41FA5}">
                      <a16:colId xmlns:a16="http://schemas.microsoft.com/office/drawing/2014/main" val="20001"/>
                    </a:ext>
                  </a:extLst>
                </a:gridCol>
              </a:tblGrid>
              <a:tr h="749808">
                <a:tc>
                  <a:txBody>
                    <a:bodyPr/>
                    <a:lstStyle/>
                    <a:p>
                      <a:pPr marL="0" indent="0">
                        <a:buNone/>
                      </a:pPr>
                      <a:r>
                        <a:rPr lang="en-US" sz="2400" b="1" dirty="0">
                          <a:solidFill>
                            <a:srgbClr val="000000"/>
                          </a:solidFill>
                          <a:latin typeface="Arial" pitchFamily="34" charset="0"/>
                          <a:ea typeface="Arial" pitchFamily="34" charset="-122"/>
                          <a:cs typeface="Arial" pitchFamily="34" charset="-120"/>
                        </a:rPr>
                        <a:t>Dasar</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400" b="1" dirty="0">
                          <a:solidFill>
                            <a:srgbClr val="000000"/>
                          </a:solidFill>
                          <a:latin typeface="Arial" pitchFamily="34" charset="0"/>
                          <a:ea typeface="Arial" pitchFamily="34" charset="-122"/>
                          <a:cs typeface="Arial" pitchFamily="34" charset="-120"/>
                        </a:rPr>
                        <a:t>Penerapan pada Gojek</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Atribut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Pengemudi terdaftar, berjaket dan berhelm hijau</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Manfaat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Cepat tembus macet, pesan dari mana saja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Harga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Harga jelas sebelum pesan, tanpa tawar-menawar</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Pengguna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Warga kota yang sibuk</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Pesaing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Lebih praktis dan aman dibanding ojek pangkalan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Rumus Positioning Statement</a:t>
            </a:r>
            <a:endParaRPr lang="en-US" sz="4000" dirty="0"/>
          </a:p>
        </p:txBody>
      </p:sp>
      <p:sp>
        <p:nvSpPr>
          <p:cNvPr id="3" name="Shape 1"/>
          <p:cNvSpPr/>
          <p:nvPr/>
        </p:nvSpPr>
        <p:spPr>
          <a:xfrm>
            <a:off x="640080" y="1645920"/>
            <a:ext cx="10908792" cy="4206240"/>
          </a:xfrm>
          <a:prstGeom prst="rect">
            <a:avLst/>
          </a:prstGeom>
          <a:solidFill>
            <a:srgbClr val="FFFFFF"/>
          </a:solidFill>
          <a:ln w="25400">
            <a:solidFill>
              <a:srgbClr val="000000"/>
            </a:solidFill>
            <a:prstDash val="solid"/>
          </a:ln>
        </p:spPr>
      </p:sp>
      <p:sp>
        <p:nvSpPr>
          <p:cNvPr id="4" name="Text 2"/>
          <p:cNvSpPr txBox="1"/>
          <p:nvPr/>
        </p:nvSpPr>
        <p:spPr>
          <a:xfrm>
            <a:off x="1005840" y="1828800"/>
            <a:ext cx="10177272" cy="3840480"/>
          </a:xfrm>
          <a:prstGeom prst="rect">
            <a:avLst/>
          </a:prstGeom>
          <a:noFill/>
          <a:ln/>
        </p:spPr>
        <p:txBody>
          <a:bodyPr wrap="square" lIns="0" tIns="0" rIns="0" bIns="0" rtlCol="0" anchor="ctr"/>
          <a:lstStyle/>
          <a:p>
            <a:pPr marL="0" indent="0">
              <a:lnSpc>
                <a:spcPct val="120000"/>
              </a:lnSpc>
              <a:buNone/>
            </a:pPr>
            <a:r>
              <a:rPr lang="en-US" sz="3400" dirty="0">
                <a:solidFill>
                  <a:srgbClr val="000000"/>
                </a:solidFill>
                <a:latin typeface="Arial" pitchFamily="34" charset="0"/>
                <a:ea typeface="Arial" pitchFamily="34" charset="-122"/>
                <a:cs typeface="Arial" pitchFamily="34" charset="-120"/>
              </a:rPr>
              <a:t>Untuk </a:t>
            </a:r>
            <a:r>
              <a:rPr lang="en-US" sz="3400" b="1" dirty="0">
                <a:solidFill>
                  <a:srgbClr val="000000"/>
                </a:solidFill>
                <a:latin typeface="Arial" pitchFamily="34" charset="0"/>
                <a:ea typeface="Arial" pitchFamily="34" charset="-122"/>
                <a:cs typeface="Arial" pitchFamily="34" charset="-120"/>
              </a:rPr>
              <a:t>[target pasar]</a:t>
            </a:r>
            <a:r>
              <a:rPr lang="en-US" sz="3400" dirty="0">
                <a:solidFill>
                  <a:srgbClr val="000000"/>
                </a:solidFill>
                <a:latin typeface="Arial" pitchFamily="34" charset="0"/>
                <a:ea typeface="Arial" pitchFamily="34" charset="-122"/>
                <a:cs typeface="Arial" pitchFamily="34" charset="-120"/>
              </a:rPr>
              <a:t> yang </a:t>
            </a:r>
            <a:r>
              <a:rPr lang="en-US" sz="3400" b="1" dirty="0">
                <a:solidFill>
                  <a:srgbClr val="000000"/>
                </a:solidFill>
                <a:latin typeface="Arial" pitchFamily="34" charset="0"/>
                <a:ea typeface="Arial" pitchFamily="34" charset="-122"/>
                <a:cs typeface="Arial" pitchFamily="34" charset="-120"/>
              </a:rPr>
              <a:t>[kebutuhan/masalah]</a:t>
            </a:r>
            <a:r>
              <a:rPr lang="en-US" sz="3400" dirty="0">
                <a:solidFill>
                  <a:srgbClr val="000000"/>
                </a:solidFill>
                <a:latin typeface="Arial" pitchFamily="34" charset="0"/>
                <a:ea typeface="Arial" pitchFamily="34" charset="-122"/>
                <a:cs typeface="Arial" pitchFamily="34" charset="-120"/>
              </a:rPr>
              <a:t>, </a:t>
            </a:r>
            <a:r>
              <a:rPr lang="en-US" sz="3400" b="1" dirty="0">
                <a:solidFill>
                  <a:srgbClr val="000000"/>
                </a:solidFill>
                <a:latin typeface="Arial" pitchFamily="34" charset="0"/>
                <a:ea typeface="Arial" pitchFamily="34" charset="-122"/>
                <a:cs typeface="Arial" pitchFamily="34" charset="-120"/>
              </a:rPr>
              <a:t>[nama merek]</a:t>
            </a:r>
            <a:r>
              <a:rPr lang="en-US" sz="3400" dirty="0">
                <a:solidFill>
                  <a:srgbClr val="000000"/>
                </a:solidFill>
                <a:latin typeface="Arial" pitchFamily="34" charset="0"/>
                <a:ea typeface="Arial" pitchFamily="34" charset="-122"/>
                <a:cs typeface="Arial" pitchFamily="34" charset="-120"/>
              </a:rPr>
              <a:t> adalah </a:t>
            </a:r>
            <a:r>
              <a:rPr lang="en-US" sz="3400" b="1" dirty="0">
                <a:solidFill>
                  <a:srgbClr val="000000"/>
                </a:solidFill>
                <a:latin typeface="Arial" pitchFamily="34" charset="0"/>
                <a:ea typeface="Arial" pitchFamily="34" charset="-122"/>
                <a:cs typeface="Arial" pitchFamily="34" charset="-120"/>
              </a:rPr>
              <a:t>[kategori]</a:t>
            </a:r>
            <a:r>
              <a:rPr lang="en-US" sz="3400" dirty="0">
                <a:solidFill>
                  <a:srgbClr val="000000"/>
                </a:solidFill>
                <a:latin typeface="Arial" pitchFamily="34" charset="0"/>
                <a:ea typeface="Arial" pitchFamily="34" charset="-122"/>
                <a:cs typeface="Arial" pitchFamily="34" charset="-120"/>
              </a:rPr>
              <a:t> yang </a:t>
            </a:r>
            <a:r>
              <a:rPr lang="en-US" sz="3400" b="1" dirty="0">
                <a:solidFill>
                  <a:srgbClr val="000000"/>
                </a:solidFill>
                <a:latin typeface="Arial" pitchFamily="34" charset="0"/>
                <a:ea typeface="Arial" pitchFamily="34" charset="-122"/>
                <a:cs typeface="Arial" pitchFamily="34" charset="-120"/>
              </a:rPr>
              <a:t>[manfaat utama]</a:t>
            </a:r>
            <a:r>
              <a:rPr lang="en-US" sz="3400" dirty="0">
                <a:solidFill>
                  <a:srgbClr val="000000"/>
                </a:solidFill>
                <a:latin typeface="Arial" pitchFamily="34" charset="0"/>
                <a:ea typeface="Arial" pitchFamily="34" charset="-122"/>
                <a:cs typeface="Arial" pitchFamily="34" charset="-120"/>
              </a:rPr>
              <a:t>, karena </a:t>
            </a:r>
            <a:r>
              <a:rPr lang="en-US" sz="3400" b="1" dirty="0">
                <a:solidFill>
                  <a:srgbClr val="000000"/>
                </a:solidFill>
                <a:latin typeface="Arial" pitchFamily="34" charset="0"/>
                <a:ea typeface="Arial" pitchFamily="34" charset="-122"/>
                <a:cs typeface="Arial" pitchFamily="34" charset="-120"/>
              </a:rPr>
              <a:t>[alasan untuk percaya]</a:t>
            </a:r>
            <a:r>
              <a:rPr lang="en-US" sz="3400" dirty="0">
                <a:solidFill>
                  <a:srgbClr val="000000"/>
                </a:solidFill>
                <a:latin typeface="Arial" pitchFamily="34" charset="0"/>
                <a:ea typeface="Arial" pitchFamily="34" charset="-122"/>
                <a:cs typeface="Arial" pitchFamily="34" charset="-120"/>
              </a:rPr>
              <a:t>.</a:t>
            </a:r>
            <a:endParaRPr lang="en-US" sz="3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Menyusun Positioning Statement Gojek</a:t>
            </a:r>
            <a:endParaRPr lang="en-US" sz="40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108960">
                  <a:extLst>
                    <a:ext uri="{9D8B030D-6E8A-4147-A177-3AD203B41FA5}">
                      <a16:colId xmlns:a16="http://schemas.microsoft.com/office/drawing/2014/main" val="20000"/>
                    </a:ext>
                  </a:extLst>
                </a:gridCol>
                <a:gridCol w="7799832">
                  <a:extLst>
                    <a:ext uri="{9D8B030D-6E8A-4147-A177-3AD203B41FA5}">
                      <a16:colId xmlns:a16="http://schemas.microsoft.com/office/drawing/2014/main" val="20001"/>
                    </a:ext>
                  </a:extLst>
                </a:gridCol>
              </a:tblGrid>
              <a:tr h="749808">
                <a:tc>
                  <a:txBody>
                    <a:bodyPr/>
                    <a:lstStyle/>
                    <a:p>
                      <a:pPr marL="0" indent="0">
                        <a:buNone/>
                      </a:pPr>
                      <a:r>
                        <a:rPr lang="en-US" sz="2400" b="1" dirty="0">
                          <a:solidFill>
                            <a:srgbClr val="000000"/>
                          </a:solidFill>
                          <a:latin typeface="Arial" pitchFamily="34" charset="0"/>
                          <a:ea typeface="Arial" pitchFamily="34" charset="-122"/>
                          <a:cs typeface="Arial" pitchFamily="34" charset="-120"/>
                        </a:rPr>
                        <a:t>Unsur</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400" b="1" dirty="0">
                          <a:solidFill>
                            <a:srgbClr val="000000"/>
                          </a:solidFill>
                          <a:latin typeface="Arial" pitchFamily="34" charset="0"/>
                          <a:ea typeface="Arial" pitchFamily="34" charset="-122"/>
                          <a:cs typeface="Arial" pitchFamily="34" charset="-120"/>
                        </a:rPr>
                        <a:t>Isi</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Target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Warga kota yang sibuk</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Masalah</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Waktu habis karena macet dan repot mencari ojek</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Kategori</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Aplikasi jasa ojek</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Manfaat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Perjalanan, kiriman, dan makanan datang cepat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49808">
                <a:tc>
                  <a:txBody>
                    <a:bodyPr/>
                    <a:lstStyle/>
                    <a:p>
                      <a:pPr marL="0" indent="0">
                        <a:buNone/>
                      </a:pPr>
                      <a:r>
                        <a:rPr lang="en-US" sz="2400" dirty="0">
                          <a:solidFill>
                            <a:srgbClr val="000000"/>
                          </a:solidFill>
                          <a:latin typeface="Arial" pitchFamily="34" charset="0"/>
                          <a:ea typeface="Arial" pitchFamily="34" charset="-122"/>
                          <a:cs typeface="Arial" pitchFamily="34" charset="-120"/>
                        </a:rPr>
                        <a:t>Alasan percaya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Pengemudi terdaftar, harga terlihat di awal</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Positioning Statement Gojek</a:t>
            </a:r>
            <a:endParaRPr lang="en-US" sz="4000" dirty="0"/>
          </a:p>
        </p:txBody>
      </p:sp>
      <p:sp>
        <p:nvSpPr>
          <p:cNvPr id="3" name="Text 1"/>
          <p:cNvSpPr txBox="1"/>
          <p:nvPr/>
        </p:nvSpPr>
        <p:spPr>
          <a:xfrm>
            <a:off x="640080" y="1554480"/>
            <a:ext cx="10908792" cy="3200400"/>
          </a:xfrm>
          <a:prstGeom prst="rect">
            <a:avLst/>
          </a:prstGeom>
          <a:noFill/>
          <a:ln/>
        </p:spPr>
        <p:txBody>
          <a:bodyPr wrap="square" lIns="0" tIns="0" rIns="0" bIns="0" rtlCol="0" anchor="ctr"/>
          <a:lstStyle/>
          <a:p>
            <a:pPr marL="0" indent="0">
              <a:buNone/>
            </a:pPr>
            <a:r>
              <a:rPr lang="en-US" sz="3600" dirty="0">
                <a:solidFill>
                  <a:srgbClr val="000000"/>
                </a:solidFill>
                <a:latin typeface="Arial" pitchFamily="34" charset="0"/>
                <a:ea typeface="Arial" pitchFamily="34" charset="-122"/>
                <a:cs typeface="Arial" pitchFamily="34" charset="-120"/>
              </a:rPr>
              <a:t>Untuk warga kota yang waktunya habis karena macet, Gojek adalah aplikasi jasa ojek yang membuat perjalanan, kiriman, dan makanan datang cepat tanpa repot, karena pengemudi terdaftar dan harga terlihat sebelum memesan.</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Perceptual Map Gojek (2015)</a:t>
            </a:r>
            <a:endParaRPr lang="en-US" sz="4000" dirty="0"/>
          </a:p>
        </p:txBody>
      </p:sp>
      <p:sp>
        <p:nvSpPr>
          <p:cNvPr id="3" name="Shape 1"/>
          <p:cNvSpPr/>
          <p:nvPr/>
        </p:nvSpPr>
        <p:spPr>
          <a:xfrm>
            <a:off x="1645920" y="3794760"/>
            <a:ext cx="6217920" cy="0"/>
          </a:xfrm>
          <a:prstGeom prst="line">
            <a:avLst/>
          </a:prstGeom>
          <a:noFill/>
          <a:ln w="25400">
            <a:solidFill>
              <a:srgbClr val="000000"/>
            </a:solidFill>
            <a:prstDash val="solid"/>
          </a:ln>
        </p:spPr>
      </p:sp>
      <p:sp>
        <p:nvSpPr>
          <p:cNvPr id="4" name="Shape 2"/>
          <p:cNvSpPr/>
          <p:nvPr/>
        </p:nvSpPr>
        <p:spPr>
          <a:xfrm>
            <a:off x="4754880" y="1737360"/>
            <a:ext cx="0" cy="4114800"/>
          </a:xfrm>
          <a:prstGeom prst="line">
            <a:avLst/>
          </a:prstGeom>
          <a:noFill/>
          <a:ln w="25400">
            <a:solidFill>
              <a:srgbClr val="000000"/>
            </a:solidFill>
            <a:prstDash val="solid"/>
          </a:ln>
        </p:spPr>
      </p:sp>
      <p:sp>
        <p:nvSpPr>
          <p:cNvPr id="5" name="Text 3"/>
          <p:cNvSpPr txBox="1"/>
          <p:nvPr/>
        </p:nvSpPr>
        <p:spPr>
          <a:xfrm>
            <a:off x="3383280" y="1280160"/>
            <a:ext cx="2743200" cy="411480"/>
          </a:xfrm>
          <a:prstGeom prst="rect">
            <a:avLst/>
          </a:prstGeom>
          <a:noFill/>
          <a:ln/>
        </p:spPr>
        <p:txBody>
          <a:bodyPr wrap="square" lIns="0" tIns="0" rIns="0" bIns="0" rtlCol="0" anchor="ctr"/>
          <a:lstStyle/>
          <a:p>
            <a:pPr marL="0" indent="0" algn="ctr">
              <a:buNone/>
            </a:pPr>
            <a:r>
              <a:rPr lang="en-US" sz="2000" b="1" dirty="0">
                <a:solidFill>
                  <a:srgbClr val="000000"/>
                </a:solidFill>
                <a:latin typeface="Arial" pitchFamily="34" charset="0"/>
                <a:ea typeface="Arial" pitchFamily="34" charset="-122"/>
                <a:cs typeface="Arial" pitchFamily="34" charset="-120"/>
              </a:rPr>
              <a:t>Harga pasti</a:t>
            </a:r>
            <a:endParaRPr lang="en-US" sz="2000" dirty="0"/>
          </a:p>
        </p:txBody>
      </p:sp>
      <p:sp>
        <p:nvSpPr>
          <p:cNvPr id="6" name="Text 4"/>
          <p:cNvSpPr txBox="1"/>
          <p:nvPr/>
        </p:nvSpPr>
        <p:spPr>
          <a:xfrm>
            <a:off x="3383280" y="5897880"/>
            <a:ext cx="2743200" cy="411480"/>
          </a:xfrm>
          <a:prstGeom prst="rect">
            <a:avLst/>
          </a:prstGeom>
          <a:noFill/>
          <a:ln/>
        </p:spPr>
        <p:txBody>
          <a:bodyPr wrap="square" lIns="0" tIns="0" rIns="0" bIns="0" rtlCol="0" anchor="ctr"/>
          <a:lstStyle/>
          <a:p>
            <a:pPr marL="0" indent="0" algn="ctr">
              <a:buNone/>
            </a:pPr>
            <a:r>
              <a:rPr lang="en-US" sz="2000" b="1" dirty="0">
                <a:solidFill>
                  <a:srgbClr val="000000"/>
                </a:solidFill>
                <a:latin typeface="Arial" pitchFamily="34" charset="0"/>
                <a:ea typeface="Arial" pitchFamily="34" charset="-122"/>
                <a:cs typeface="Arial" pitchFamily="34" charset="-120"/>
              </a:rPr>
              <a:t>Harga ditawar</a:t>
            </a:r>
            <a:endParaRPr lang="en-US" sz="2000" dirty="0"/>
          </a:p>
        </p:txBody>
      </p:sp>
      <p:sp>
        <p:nvSpPr>
          <p:cNvPr id="7" name="Text 5"/>
          <p:cNvSpPr txBox="1"/>
          <p:nvPr/>
        </p:nvSpPr>
        <p:spPr>
          <a:xfrm>
            <a:off x="457200" y="3566160"/>
            <a:ext cx="1097280" cy="457200"/>
          </a:xfrm>
          <a:prstGeom prst="rect">
            <a:avLst/>
          </a:prstGeom>
          <a:noFill/>
          <a:ln/>
        </p:spPr>
        <p:txBody>
          <a:bodyPr wrap="square" lIns="0" tIns="0" rIns="0" bIns="0" rtlCol="0" anchor="ctr"/>
          <a:lstStyle/>
          <a:p>
            <a:pPr marL="0" indent="0" algn="r">
              <a:buNone/>
            </a:pPr>
            <a:r>
              <a:rPr lang="en-US" sz="2000" b="1" dirty="0">
                <a:solidFill>
                  <a:srgbClr val="000000"/>
                </a:solidFill>
                <a:latin typeface="Arial" pitchFamily="34" charset="0"/>
                <a:ea typeface="Arial" pitchFamily="34" charset="-122"/>
                <a:cs typeface="Arial" pitchFamily="34" charset="-120"/>
              </a:rPr>
              <a:t>Repot</a:t>
            </a:r>
            <a:endParaRPr lang="en-US" sz="2000" dirty="0"/>
          </a:p>
        </p:txBody>
      </p:sp>
      <p:sp>
        <p:nvSpPr>
          <p:cNvPr id="8" name="Text 6"/>
          <p:cNvSpPr txBox="1"/>
          <p:nvPr/>
        </p:nvSpPr>
        <p:spPr>
          <a:xfrm>
            <a:off x="7955280" y="3566160"/>
            <a:ext cx="1188720" cy="457200"/>
          </a:xfrm>
          <a:prstGeom prst="rect">
            <a:avLst/>
          </a:prstGeom>
          <a:noFill/>
          <a:ln/>
        </p:spPr>
        <p:txBody>
          <a:bodyPr wrap="square" lIns="0" tIns="0" rIns="0" bIns="0" rtlCol="0" anchor="ctr"/>
          <a:lstStyle/>
          <a:p>
            <a:pPr marL="0" indent="0">
              <a:buNone/>
            </a:pPr>
            <a:r>
              <a:rPr lang="en-US" sz="2000" b="1" dirty="0">
                <a:solidFill>
                  <a:srgbClr val="000000"/>
                </a:solidFill>
                <a:latin typeface="Arial" pitchFamily="34" charset="0"/>
                <a:ea typeface="Arial" pitchFamily="34" charset="-122"/>
                <a:cs typeface="Arial" pitchFamily="34" charset="-120"/>
              </a:rPr>
              <a:t>Praktis</a:t>
            </a:r>
            <a:endParaRPr lang="en-US" sz="2000" dirty="0"/>
          </a:p>
        </p:txBody>
      </p:sp>
      <p:sp>
        <p:nvSpPr>
          <p:cNvPr id="9" name="Shape 7"/>
          <p:cNvSpPr/>
          <p:nvPr/>
        </p:nvSpPr>
        <p:spPr>
          <a:xfrm>
            <a:off x="2404872" y="4919472"/>
            <a:ext cx="310896" cy="310896"/>
          </a:xfrm>
          <a:prstGeom prst="ellipse">
            <a:avLst/>
          </a:prstGeom>
          <a:solidFill>
            <a:srgbClr val="FFFFFF"/>
          </a:solidFill>
          <a:ln w="25400">
            <a:solidFill>
              <a:srgbClr val="000000"/>
            </a:solidFill>
            <a:prstDash val="solid"/>
          </a:ln>
        </p:spPr>
      </p:sp>
      <p:sp>
        <p:nvSpPr>
          <p:cNvPr id="10" name="Text 8"/>
          <p:cNvSpPr txBox="1"/>
          <p:nvPr/>
        </p:nvSpPr>
        <p:spPr>
          <a:xfrm>
            <a:off x="2788920" y="4846320"/>
            <a:ext cx="2377440" cy="457200"/>
          </a:xfrm>
          <a:prstGeom prst="rect">
            <a:avLst/>
          </a:prstGeom>
          <a:noFill/>
          <a:ln/>
        </p:spPr>
        <p:txBody>
          <a:bodyPr wrap="square" lIns="0" tIns="0" rIns="0" bIns="0" rtlCol="0" anchor="ctr"/>
          <a:lstStyle/>
          <a:p>
            <a:pPr marL="0" indent="0">
              <a:buNone/>
            </a:pPr>
            <a:r>
              <a:rPr lang="en-US" sz="2000" dirty="0">
                <a:solidFill>
                  <a:srgbClr val="000000"/>
                </a:solidFill>
                <a:latin typeface="Arial" pitchFamily="34" charset="0"/>
                <a:ea typeface="Arial" pitchFamily="34" charset="-122"/>
                <a:cs typeface="Arial" pitchFamily="34" charset="-120"/>
              </a:rPr>
              <a:t>Ojek pangkalan</a:t>
            </a:r>
            <a:endParaRPr lang="en-US" sz="2000" dirty="0"/>
          </a:p>
        </p:txBody>
      </p:sp>
      <p:sp>
        <p:nvSpPr>
          <p:cNvPr id="11" name="Shape 9"/>
          <p:cNvSpPr/>
          <p:nvPr/>
        </p:nvSpPr>
        <p:spPr>
          <a:xfrm>
            <a:off x="3319272" y="2724912"/>
            <a:ext cx="310896" cy="310896"/>
          </a:xfrm>
          <a:prstGeom prst="ellipse">
            <a:avLst/>
          </a:prstGeom>
          <a:solidFill>
            <a:srgbClr val="FFFFFF"/>
          </a:solidFill>
          <a:ln w="25400">
            <a:solidFill>
              <a:srgbClr val="000000"/>
            </a:solidFill>
            <a:prstDash val="solid"/>
          </a:ln>
        </p:spPr>
      </p:sp>
      <p:sp>
        <p:nvSpPr>
          <p:cNvPr id="12" name="Text 10"/>
          <p:cNvSpPr txBox="1"/>
          <p:nvPr/>
        </p:nvSpPr>
        <p:spPr>
          <a:xfrm>
            <a:off x="3703320" y="2651760"/>
            <a:ext cx="2377440" cy="457200"/>
          </a:xfrm>
          <a:prstGeom prst="rect">
            <a:avLst/>
          </a:prstGeom>
          <a:noFill/>
          <a:ln/>
        </p:spPr>
        <p:txBody>
          <a:bodyPr wrap="square" lIns="0" tIns="0" rIns="0" bIns="0" rtlCol="0" anchor="ctr"/>
          <a:lstStyle/>
          <a:p>
            <a:pPr marL="0" indent="0">
              <a:buNone/>
            </a:pPr>
            <a:r>
              <a:rPr lang="en-US" sz="2000" dirty="0">
                <a:solidFill>
                  <a:srgbClr val="000000"/>
                </a:solidFill>
                <a:latin typeface="Arial" pitchFamily="34" charset="0"/>
                <a:ea typeface="Arial" pitchFamily="34" charset="-122"/>
                <a:cs typeface="Arial" pitchFamily="34" charset="-120"/>
              </a:rPr>
              <a:t>Taksi argo</a:t>
            </a:r>
            <a:endParaRPr lang="en-US" sz="2000" dirty="0"/>
          </a:p>
        </p:txBody>
      </p:sp>
      <p:sp>
        <p:nvSpPr>
          <p:cNvPr id="13" name="Shape 11"/>
          <p:cNvSpPr/>
          <p:nvPr/>
        </p:nvSpPr>
        <p:spPr>
          <a:xfrm>
            <a:off x="4050792" y="4096512"/>
            <a:ext cx="310896" cy="310896"/>
          </a:xfrm>
          <a:prstGeom prst="ellipse">
            <a:avLst/>
          </a:prstGeom>
          <a:solidFill>
            <a:srgbClr val="FFFFFF"/>
          </a:solidFill>
          <a:ln w="25400">
            <a:solidFill>
              <a:srgbClr val="000000"/>
            </a:solidFill>
            <a:prstDash val="solid"/>
          </a:ln>
        </p:spPr>
      </p:sp>
      <p:sp>
        <p:nvSpPr>
          <p:cNvPr id="14" name="Text 12"/>
          <p:cNvSpPr txBox="1"/>
          <p:nvPr/>
        </p:nvSpPr>
        <p:spPr>
          <a:xfrm>
            <a:off x="4434840" y="4023360"/>
            <a:ext cx="2377440" cy="457200"/>
          </a:xfrm>
          <a:prstGeom prst="rect">
            <a:avLst/>
          </a:prstGeom>
          <a:noFill/>
          <a:ln/>
        </p:spPr>
        <p:txBody>
          <a:bodyPr wrap="square" lIns="0" tIns="0" rIns="0" bIns="0" rtlCol="0" anchor="ctr"/>
          <a:lstStyle/>
          <a:p>
            <a:pPr marL="0" indent="0">
              <a:buNone/>
            </a:pPr>
            <a:r>
              <a:rPr lang="en-US" sz="2000" dirty="0">
                <a:solidFill>
                  <a:srgbClr val="000000"/>
                </a:solidFill>
                <a:latin typeface="Arial" pitchFamily="34" charset="0"/>
                <a:ea typeface="Arial" pitchFamily="34" charset="-122"/>
                <a:cs typeface="Arial" pitchFamily="34" charset="-120"/>
              </a:rPr>
              <a:t>Gojek call center</a:t>
            </a:r>
            <a:endParaRPr lang="en-US" sz="2000" dirty="0"/>
          </a:p>
        </p:txBody>
      </p:sp>
      <p:sp>
        <p:nvSpPr>
          <p:cNvPr id="15" name="Shape 13"/>
          <p:cNvSpPr/>
          <p:nvPr/>
        </p:nvSpPr>
        <p:spPr>
          <a:xfrm>
            <a:off x="6611112" y="2176272"/>
            <a:ext cx="310896" cy="310896"/>
          </a:xfrm>
          <a:prstGeom prst="ellipse">
            <a:avLst/>
          </a:prstGeom>
          <a:solidFill>
            <a:srgbClr val="000000"/>
          </a:solidFill>
          <a:ln w="25400">
            <a:solidFill>
              <a:srgbClr val="000000"/>
            </a:solidFill>
            <a:prstDash val="solid"/>
          </a:ln>
        </p:spPr>
      </p:sp>
      <p:sp>
        <p:nvSpPr>
          <p:cNvPr id="16" name="Text 14"/>
          <p:cNvSpPr txBox="1"/>
          <p:nvPr/>
        </p:nvSpPr>
        <p:spPr>
          <a:xfrm>
            <a:off x="6995160" y="2103120"/>
            <a:ext cx="2377440" cy="457200"/>
          </a:xfrm>
          <a:prstGeom prst="rect">
            <a:avLst/>
          </a:prstGeom>
          <a:noFill/>
          <a:ln/>
        </p:spPr>
        <p:txBody>
          <a:bodyPr wrap="square" lIns="0" tIns="0" rIns="0" bIns="0" rtlCol="0" anchor="ctr"/>
          <a:lstStyle/>
          <a:p>
            <a:pPr marL="0" indent="0">
              <a:buNone/>
            </a:pPr>
            <a:r>
              <a:rPr lang="en-US" sz="2000" b="1" dirty="0">
                <a:solidFill>
                  <a:srgbClr val="000000"/>
                </a:solidFill>
                <a:latin typeface="Arial" pitchFamily="34" charset="0"/>
                <a:ea typeface="Arial" pitchFamily="34" charset="-122"/>
                <a:cs typeface="Arial" pitchFamily="34" charset="-120"/>
              </a:rPr>
              <a:t>Gojek aplikasi</a:t>
            </a:r>
            <a:endParaRPr lang="en-US" sz="2000" dirty="0"/>
          </a:p>
        </p:txBody>
      </p:sp>
      <p:sp>
        <p:nvSpPr>
          <p:cNvPr id="17" name="Text 15"/>
          <p:cNvSpPr txBox="1"/>
          <p:nvPr/>
        </p:nvSpPr>
        <p:spPr>
          <a:xfrm>
            <a:off x="9418320" y="2011680"/>
            <a:ext cx="2194560" cy="2926080"/>
          </a:xfrm>
          <a:prstGeom prst="rect">
            <a:avLst/>
          </a:prstGeom>
          <a:noFill/>
          <a:ln/>
        </p:spPr>
        <p:txBody>
          <a:bodyPr wrap="square" lIns="0" tIns="0" rIns="0" bIns="0" rtlCol="0" anchor="ctr"/>
          <a:lstStyle/>
          <a:p>
            <a:pPr marL="0" indent="0">
              <a:buNone/>
            </a:pPr>
            <a:r>
              <a:rPr lang="en-US" sz="2200" dirty="0">
                <a:solidFill>
                  <a:srgbClr val="000000"/>
                </a:solidFill>
                <a:latin typeface="Arial" pitchFamily="34" charset="0"/>
                <a:ea typeface="Arial" pitchFamily="34" charset="-122"/>
                <a:cs typeface="Arial" pitchFamily="34" charset="-120"/>
              </a:rPr>
              <a:t>Gojek mengisi posisi praktis dan harga pasti yang belum diisi ojek.</a:t>
            </a:r>
            <a:endParaRPr lang="en-US" sz="2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Kesalahan Positioning yang Dihindari</a:t>
            </a:r>
            <a:endParaRPr lang="en-US" sz="40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4023360">
                  <a:extLst>
                    <a:ext uri="{9D8B030D-6E8A-4147-A177-3AD203B41FA5}">
                      <a16:colId xmlns:a16="http://schemas.microsoft.com/office/drawing/2014/main" val="20000"/>
                    </a:ext>
                  </a:extLst>
                </a:gridCol>
                <a:gridCol w="6885432">
                  <a:extLst>
                    <a:ext uri="{9D8B030D-6E8A-4147-A177-3AD203B41FA5}">
                      <a16:colId xmlns:a16="http://schemas.microsoft.com/office/drawing/2014/main" val="20001"/>
                    </a:ext>
                  </a:extLst>
                </a:gridCol>
              </a:tblGrid>
              <a:tr h="868680">
                <a:tc>
                  <a:txBody>
                    <a:bodyPr/>
                    <a:lstStyle/>
                    <a:p>
                      <a:pPr marL="0" indent="0">
                        <a:buNone/>
                      </a:pPr>
                      <a:r>
                        <a:rPr lang="en-US" sz="2400" b="1" dirty="0">
                          <a:solidFill>
                            <a:srgbClr val="000000"/>
                          </a:solidFill>
                          <a:latin typeface="Arial" pitchFamily="34" charset="0"/>
                          <a:ea typeface="Arial" pitchFamily="34" charset="-122"/>
                          <a:cs typeface="Arial" pitchFamily="34" charset="-120"/>
                        </a:rPr>
                        <a:t>Kesalahan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400" b="1" dirty="0">
                          <a:solidFill>
                            <a:srgbClr val="000000"/>
                          </a:solidFill>
                          <a:latin typeface="Arial" pitchFamily="34" charset="0"/>
                          <a:ea typeface="Arial" pitchFamily="34" charset="-122"/>
                          <a:cs typeface="Arial" pitchFamily="34" charset="-120"/>
                        </a:rPr>
                        <a:t>Artinya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Underpositioning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Konsumen tidak melihat ada yang istimewa</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Overpositioning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Citra terlalu sempit, pasar jadi kecil</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Confused positioning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Pesan berubah-ubah, konsumen bingung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Doubtful positioning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Klaim tidak dipercaya konsumen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4. Marketing Mix</a:t>
            </a:r>
            <a:endParaRPr lang="en-US" sz="4000" dirty="0"/>
          </a:p>
        </p:txBody>
      </p:sp>
      <p:sp>
        <p:nvSpPr>
          <p:cNvPr id="3" name="Text 1"/>
          <p:cNvSpPr txBox="1"/>
          <p:nvPr/>
        </p:nvSpPr>
        <p:spPr>
          <a:xfrm>
            <a:off x="640080" y="1554480"/>
            <a:ext cx="10908792" cy="3200400"/>
          </a:xfrm>
          <a:prstGeom prst="rect">
            <a:avLst/>
          </a:prstGeom>
          <a:noFill/>
          <a:ln/>
        </p:spPr>
        <p:txBody>
          <a:bodyPr wrap="square" lIns="0" tIns="0" rIns="0" bIns="0" rtlCol="0" anchor="ctr"/>
          <a:lstStyle/>
          <a:p>
            <a:pPr marL="0" indent="0">
              <a:buNone/>
            </a:pPr>
            <a:r>
              <a:rPr lang="en-US" sz="3600" dirty="0">
                <a:solidFill>
                  <a:srgbClr val="000000"/>
                </a:solidFill>
                <a:latin typeface="Arial" pitchFamily="34" charset="0"/>
                <a:ea typeface="Arial" pitchFamily="34" charset="-122"/>
                <a:cs typeface="Arial" pitchFamily="34" charset="-120"/>
              </a:rPr>
              <a:t>Positioning adalah janji kepada target.</a:t>
            </a:r>
            <a:endParaRPr lang="en-US" sz="3600" dirty="0"/>
          </a:p>
          <a:p>
            <a:pPr marL="0" indent="0">
              <a:buNone/>
            </a:pPr>
            <a:r>
              <a:rPr lang="en-US" sz="3600" dirty="0">
                <a:solidFill>
                  <a:srgbClr val="000000"/>
                </a:solidFill>
                <a:latin typeface="Arial" pitchFamily="34" charset="0"/>
                <a:ea typeface="Arial" pitchFamily="34" charset="-122"/>
                <a:cs typeface="Arial" pitchFamily="34" charset="-120"/>
              </a:rPr>
              <a:t>Marketing mix adalah cara menepati janji itu.</a:t>
            </a:r>
            <a:endParaRPr lang="en-US" sz="3600" dirty="0"/>
          </a:p>
        </p:txBody>
      </p:sp>
      <p:sp>
        <p:nvSpPr>
          <p:cNvPr id="4" name="Text 2"/>
          <p:cNvSpPr txBox="1"/>
          <p:nvPr/>
        </p:nvSpPr>
        <p:spPr>
          <a:xfrm>
            <a:off x="640080" y="5120640"/>
            <a:ext cx="10908792" cy="1097280"/>
          </a:xfrm>
          <a:prstGeom prst="rect">
            <a:avLst/>
          </a:prstGeom>
          <a:noFill/>
          <a:ln/>
        </p:spPr>
        <p:txBody>
          <a:bodyPr wrap="square" lIns="0" tIns="0" rIns="0" bIns="0" rtlCol="0" anchor="t"/>
          <a:lstStyle/>
          <a:p>
            <a:pPr marL="0" indent="0">
              <a:buNone/>
            </a:pPr>
            <a:r>
              <a:rPr lang="en-US" sz="2400" dirty="0">
                <a:solidFill>
                  <a:srgbClr val="595959"/>
                </a:solidFill>
                <a:latin typeface="Arial" pitchFamily="34" charset="0"/>
                <a:ea typeface="Arial" pitchFamily="34" charset="-122"/>
                <a:cs typeface="Arial" pitchFamily="34" charset="-120"/>
              </a:rPr>
              <a:t>Produk fisik memakai 4P. Usaha jasa seperti Gojek memakai 7P (Booms &amp; Bitner, 1981).</a:t>
            </a:r>
            <a:endParaRPr lang="en-US"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Unsur 7P (1): 4P Dasar</a:t>
            </a:r>
            <a:endParaRPr lang="en-US" sz="40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926080">
                  <a:extLst>
                    <a:ext uri="{9D8B030D-6E8A-4147-A177-3AD203B41FA5}">
                      <a16:colId xmlns:a16="http://schemas.microsoft.com/office/drawing/2014/main" val="20000"/>
                    </a:ext>
                  </a:extLst>
                </a:gridCol>
                <a:gridCol w="7982712">
                  <a:extLst>
                    <a:ext uri="{9D8B030D-6E8A-4147-A177-3AD203B41FA5}">
                      <a16:colId xmlns:a16="http://schemas.microsoft.com/office/drawing/2014/main" val="20001"/>
                    </a:ext>
                  </a:extLst>
                </a:gridCol>
              </a:tblGrid>
              <a:tr h="868680">
                <a:tc>
                  <a:txBody>
                    <a:bodyPr/>
                    <a:lstStyle/>
                    <a:p>
                      <a:pPr marL="0" indent="0">
                        <a:buNone/>
                      </a:pPr>
                      <a:r>
                        <a:rPr lang="en-US" sz="2600" b="1" dirty="0">
                          <a:solidFill>
                            <a:srgbClr val="000000"/>
                          </a:solidFill>
                          <a:latin typeface="Arial" pitchFamily="34" charset="0"/>
                          <a:ea typeface="Arial" pitchFamily="34" charset="-122"/>
                          <a:cs typeface="Arial" pitchFamily="34" charset="-120"/>
                        </a:rPr>
                        <a:t>Unsur</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600" b="1" dirty="0">
                          <a:solidFill>
                            <a:srgbClr val="000000"/>
                          </a:solidFill>
                          <a:latin typeface="Arial" pitchFamily="34" charset="0"/>
                          <a:ea typeface="Arial" pitchFamily="34" charset="-122"/>
                          <a:cs typeface="Arial" pitchFamily="34" charset="-120"/>
                        </a:rPr>
                        <a:t>Pertanyaan Kunci</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Product</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Layanan apa yang memenuhi kebutuhan target?</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Price</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Harga seperti apa yang sesuai positioning?</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Place</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Bagaimana target mendapatkan layanan?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buNone/>
                      </a:pPr>
                      <a:r>
                        <a:rPr lang="en-US" sz="2600" dirty="0">
                          <a:solidFill>
                            <a:srgbClr val="000000"/>
                          </a:solidFill>
                          <a:latin typeface="Arial" pitchFamily="34" charset="0"/>
                          <a:ea typeface="Arial" pitchFamily="34" charset="-122"/>
                          <a:cs typeface="Arial" pitchFamily="34" charset="-120"/>
                        </a:rPr>
                        <a:t>Promotion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Pesan dan media apa untuk target?</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Unsur 7P (2): Tambahan untuk Jasa</a:t>
            </a:r>
            <a:endParaRPr lang="en-US" sz="40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474720">
                  <a:extLst>
                    <a:ext uri="{9D8B030D-6E8A-4147-A177-3AD203B41FA5}">
                      <a16:colId xmlns:a16="http://schemas.microsoft.com/office/drawing/2014/main" val="20000"/>
                    </a:ext>
                  </a:extLst>
                </a:gridCol>
                <a:gridCol w="7434072">
                  <a:extLst>
                    <a:ext uri="{9D8B030D-6E8A-4147-A177-3AD203B41FA5}">
                      <a16:colId xmlns:a16="http://schemas.microsoft.com/office/drawing/2014/main" val="20001"/>
                    </a:ext>
                  </a:extLst>
                </a:gridCol>
              </a:tblGrid>
              <a:tr h="960120">
                <a:tc>
                  <a:txBody>
                    <a:bodyPr/>
                    <a:lstStyle/>
                    <a:p>
                      <a:pPr marL="0" indent="0">
                        <a:buNone/>
                      </a:pPr>
                      <a:r>
                        <a:rPr lang="en-US" sz="2600" b="1" dirty="0">
                          <a:solidFill>
                            <a:srgbClr val="000000"/>
                          </a:solidFill>
                          <a:latin typeface="Arial" pitchFamily="34" charset="0"/>
                          <a:ea typeface="Arial" pitchFamily="34" charset="-122"/>
                          <a:cs typeface="Arial" pitchFamily="34" charset="-120"/>
                        </a:rPr>
                        <a:t>Unsur</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600" b="1" dirty="0">
                          <a:solidFill>
                            <a:srgbClr val="000000"/>
                          </a:solidFill>
                          <a:latin typeface="Arial" pitchFamily="34" charset="0"/>
                          <a:ea typeface="Arial" pitchFamily="34" charset="-122"/>
                          <a:cs typeface="Arial" pitchFamily="34" charset="-120"/>
                        </a:rPr>
                        <a:t>Pertanyaan Kunci</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960120">
                <a:tc>
                  <a:txBody>
                    <a:bodyPr/>
                    <a:lstStyle/>
                    <a:p>
                      <a:pPr marL="0" indent="0">
                        <a:buNone/>
                      </a:pPr>
                      <a:r>
                        <a:rPr lang="en-US" sz="2600" dirty="0">
                          <a:solidFill>
                            <a:srgbClr val="000000"/>
                          </a:solidFill>
                          <a:latin typeface="Arial" pitchFamily="34" charset="0"/>
                          <a:ea typeface="Arial" pitchFamily="34" charset="-122"/>
                          <a:cs typeface="Arial" pitchFamily="34" charset="-120"/>
                        </a:rPr>
                        <a:t>People</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Siapa yang melayani dan bagaimana sikapnya?</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60120">
                <a:tc>
                  <a:txBody>
                    <a:bodyPr/>
                    <a:lstStyle/>
                    <a:p>
                      <a:pPr marL="0" indent="0">
                        <a:buNone/>
                      </a:pPr>
                      <a:r>
                        <a:rPr lang="en-US" sz="2600" dirty="0">
                          <a:solidFill>
                            <a:srgbClr val="000000"/>
                          </a:solidFill>
                          <a:latin typeface="Arial" pitchFamily="34" charset="0"/>
                          <a:ea typeface="Arial" pitchFamily="34" charset="-122"/>
                          <a:cs typeface="Arial" pitchFamily="34" charset="-120"/>
                        </a:rPr>
                        <a:t>Process</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Bagaimana alur layanan dari pesan sampai selesai?</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60120">
                <a:tc>
                  <a:txBody>
                    <a:bodyPr/>
                    <a:lstStyle/>
                    <a:p>
                      <a:pPr marL="0" indent="0">
                        <a:buNone/>
                      </a:pPr>
                      <a:r>
                        <a:rPr lang="en-US" sz="2600" dirty="0">
                          <a:solidFill>
                            <a:srgbClr val="000000"/>
                          </a:solidFill>
                          <a:latin typeface="Arial" pitchFamily="34" charset="0"/>
                          <a:ea typeface="Arial" pitchFamily="34" charset="-122"/>
                          <a:cs typeface="Arial" pitchFamily="34" charset="-120"/>
                        </a:rPr>
                        <a:t>Physical evidence</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Bukti fisik apa yang dilihat konsumen?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Marketing Mix Gojek (1)</a:t>
            </a:r>
            <a:endParaRPr lang="en-US" sz="40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743200">
                  <a:extLst>
                    <a:ext uri="{9D8B030D-6E8A-4147-A177-3AD203B41FA5}">
                      <a16:colId xmlns:a16="http://schemas.microsoft.com/office/drawing/2014/main" val="20000"/>
                    </a:ext>
                  </a:extLst>
                </a:gridCol>
                <a:gridCol w="8165592">
                  <a:extLst>
                    <a:ext uri="{9D8B030D-6E8A-4147-A177-3AD203B41FA5}">
                      <a16:colId xmlns:a16="http://schemas.microsoft.com/office/drawing/2014/main" val="20001"/>
                    </a:ext>
                  </a:extLst>
                </a:gridCol>
              </a:tblGrid>
              <a:tr h="1280160">
                <a:tc>
                  <a:txBody>
                    <a:bodyPr/>
                    <a:lstStyle/>
                    <a:p>
                      <a:pPr marL="0" indent="0">
                        <a:buNone/>
                      </a:pPr>
                      <a:r>
                        <a:rPr lang="en-US" sz="2600" b="1" dirty="0">
                          <a:solidFill>
                            <a:srgbClr val="000000"/>
                          </a:solidFill>
                          <a:latin typeface="Arial" pitchFamily="34" charset="0"/>
                          <a:ea typeface="Arial" pitchFamily="34" charset="-122"/>
                          <a:cs typeface="Arial" pitchFamily="34" charset="-120"/>
                        </a:rPr>
                        <a:t>Unsur</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600" b="1" dirty="0">
                          <a:solidFill>
                            <a:srgbClr val="000000"/>
                          </a:solidFill>
                          <a:latin typeface="Arial" pitchFamily="34" charset="0"/>
                          <a:ea typeface="Arial" pitchFamily="34" charset="-122"/>
                          <a:cs typeface="Arial" pitchFamily="34" charset="-120"/>
                        </a:rPr>
                        <a:t>Keputusan Gojek</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1280160">
                <a:tc>
                  <a:txBody>
                    <a:bodyPr/>
                    <a:lstStyle/>
                    <a:p>
                      <a:pPr marL="0" indent="0">
                        <a:buNone/>
                      </a:pPr>
                      <a:r>
                        <a:rPr lang="en-US" sz="2600" dirty="0">
                          <a:solidFill>
                            <a:srgbClr val="000000"/>
                          </a:solidFill>
                          <a:latin typeface="Arial" pitchFamily="34" charset="0"/>
                          <a:ea typeface="Arial" pitchFamily="34" charset="-122"/>
                          <a:cs typeface="Arial" pitchFamily="34" charset="-120"/>
                        </a:rPr>
                        <a:t>Product</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GoRide, GoSend, GoFood, dan layanan belanja dalam satu aplikasi</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buNone/>
                      </a:pPr>
                      <a:r>
                        <a:rPr lang="en-US" sz="2600" dirty="0">
                          <a:solidFill>
                            <a:srgbClr val="000000"/>
                          </a:solidFill>
                          <a:latin typeface="Arial" pitchFamily="34" charset="0"/>
                          <a:ea typeface="Arial" pitchFamily="34" charset="-122"/>
                          <a:cs typeface="Arial" pitchFamily="34" charset="-120"/>
                        </a:rPr>
                        <a:t>Price</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Harga tampil sebelum pesan; promo tarif datar Rp10.000 pada 2015</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Marketing Mix Gojek (2)</a:t>
            </a:r>
            <a:endParaRPr lang="en-US" sz="40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743200">
                  <a:extLst>
                    <a:ext uri="{9D8B030D-6E8A-4147-A177-3AD203B41FA5}">
                      <a16:colId xmlns:a16="http://schemas.microsoft.com/office/drawing/2014/main" val="20000"/>
                    </a:ext>
                  </a:extLst>
                </a:gridCol>
                <a:gridCol w="8165592">
                  <a:extLst>
                    <a:ext uri="{9D8B030D-6E8A-4147-A177-3AD203B41FA5}">
                      <a16:colId xmlns:a16="http://schemas.microsoft.com/office/drawing/2014/main" val="20001"/>
                    </a:ext>
                  </a:extLst>
                </a:gridCol>
              </a:tblGrid>
              <a:tr h="1280160">
                <a:tc>
                  <a:txBody>
                    <a:bodyPr/>
                    <a:lstStyle/>
                    <a:p>
                      <a:pPr marL="0" indent="0">
                        <a:buNone/>
                      </a:pPr>
                      <a:r>
                        <a:rPr lang="en-US" sz="2600" b="1" dirty="0">
                          <a:solidFill>
                            <a:srgbClr val="000000"/>
                          </a:solidFill>
                          <a:latin typeface="Arial" pitchFamily="34" charset="0"/>
                          <a:ea typeface="Arial" pitchFamily="34" charset="-122"/>
                          <a:cs typeface="Arial" pitchFamily="34" charset="-120"/>
                        </a:rPr>
                        <a:t>Unsur</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600" b="1" dirty="0">
                          <a:solidFill>
                            <a:srgbClr val="000000"/>
                          </a:solidFill>
                          <a:latin typeface="Arial" pitchFamily="34" charset="0"/>
                          <a:ea typeface="Arial" pitchFamily="34" charset="-122"/>
                          <a:cs typeface="Arial" pitchFamily="34" charset="-120"/>
                        </a:rPr>
                        <a:t>Keputusan Gojek</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1280160">
                <a:tc>
                  <a:txBody>
                    <a:bodyPr/>
                    <a:lstStyle/>
                    <a:p>
                      <a:pPr marL="0" indent="0">
                        <a:buNone/>
                      </a:pPr>
                      <a:r>
                        <a:rPr lang="en-US" sz="2600" dirty="0">
                          <a:solidFill>
                            <a:srgbClr val="000000"/>
                          </a:solidFill>
                          <a:latin typeface="Arial" pitchFamily="34" charset="0"/>
                          <a:ea typeface="Arial" pitchFamily="34" charset="-122"/>
                          <a:cs typeface="Arial" pitchFamily="34" charset="-120"/>
                        </a:rPr>
                        <a:t>Place</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Aplikasi di ponsel, pengemudi menjemput di lokasi pelanggan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280160">
                <a:tc>
                  <a:txBody>
                    <a:bodyPr/>
                    <a:lstStyle/>
                    <a:p>
                      <a:pPr marL="0" indent="0">
                        <a:buNone/>
                      </a:pPr>
                      <a:r>
                        <a:rPr lang="en-US" sz="2600" dirty="0">
                          <a:solidFill>
                            <a:srgbClr val="000000"/>
                          </a:solidFill>
                          <a:latin typeface="Arial" pitchFamily="34" charset="0"/>
                          <a:ea typeface="Arial" pitchFamily="34" charset="-122"/>
                          <a:cs typeface="Arial" pitchFamily="34" charset="-120"/>
                        </a:rPr>
                        <a:t>Promotion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600" dirty="0">
                          <a:solidFill>
                            <a:srgbClr val="000000"/>
                          </a:solidFill>
                          <a:latin typeface="Arial" pitchFamily="34" charset="0"/>
                          <a:ea typeface="Arial" pitchFamily="34" charset="-122"/>
                          <a:cs typeface="Arial" pitchFamily="34" charset="-120"/>
                        </a:rPr>
                        <a:t>Promo tarif murah; pengemudi berjaket hijau sebagai "iklan berjalan"</a:t>
                      </a:r>
                      <a:endParaRPr lang="en-US" sz="26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Marketing Mix Gojek (3)</a:t>
            </a:r>
            <a:endParaRPr lang="en-US" sz="40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474720">
                  <a:extLst>
                    <a:ext uri="{9D8B030D-6E8A-4147-A177-3AD203B41FA5}">
                      <a16:colId xmlns:a16="http://schemas.microsoft.com/office/drawing/2014/main" val="20000"/>
                    </a:ext>
                  </a:extLst>
                </a:gridCol>
                <a:gridCol w="7434072">
                  <a:extLst>
                    <a:ext uri="{9D8B030D-6E8A-4147-A177-3AD203B41FA5}">
                      <a16:colId xmlns:a16="http://schemas.microsoft.com/office/drawing/2014/main" val="20001"/>
                    </a:ext>
                  </a:extLst>
                </a:gridCol>
              </a:tblGrid>
              <a:tr h="1051560">
                <a:tc>
                  <a:txBody>
                    <a:bodyPr/>
                    <a:lstStyle/>
                    <a:p>
                      <a:pPr marL="0" indent="0">
                        <a:buNone/>
                      </a:pPr>
                      <a:r>
                        <a:rPr lang="en-US" sz="2400" b="1" dirty="0">
                          <a:solidFill>
                            <a:srgbClr val="000000"/>
                          </a:solidFill>
                          <a:latin typeface="Arial" pitchFamily="34" charset="0"/>
                          <a:ea typeface="Arial" pitchFamily="34" charset="-122"/>
                          <a:cs typeface="Arial" pitchFamily="34" charset="-120"/>
                        </a:rPr>
                        <a:t>Unsur</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400" b="1" dirty="0">
                          <a:solidFill>
                            <a:srgbClr val="000000"/>
                          </a:solidFill>
                          <a:latin typeface="Arial" pitchFamily="34" charset="0"/>
                          <a:ea typeface="Arial" pitchFamily="34" charset="-122"/>
                          <a:cs typeface="Arial" pitchFamily="34" charset="-120"/>
                        </a:rPr>
                        <a:t>Keputusan Gojek</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1051560">
                <a:tc>
                  <a:txBody>
                    <a:bodyPr/>
                    <a:lstStyle/>
                    <a:p>
                      <a:pPr marL="0" indent="0">
                        <a:buNone/>
                      </a:pPr>
                      <a:r>
                        <a:rPr lang="en-US" sz="2400" dirty="0">
                          <a:solidFill>
                            <a:srgbClr val="000000"/>
                          </a:solidFill>
                          <a:latin typeface="Arial" pitchFamily="34" charset="0"/>
                          <a:ea typeface="Arial" pitchFamily="34" charset="-122"/>
                          <a:cs typeface="Arial" pitchFamily="34" charset="-120"/>
                        </a:rPr>
                        <a:t>People</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Pengemudi terdaftar dan dilatih; bagi hasil 80% pengemudi, 20% perusahaan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51560">
                <a:tc>
                  <a:txBody>
                    <a:bodyPr/>
                    <a:lstStyle/>
                    <a:p>
                      <a:pPr marL="0" indent="0">
                        <a:buNone/>
                      </a:pPr>
                      <a:r>
                        <a:rPr lang="en-US" sz="2400" dirty="0">
                          <a:solidFill>
                            <a:srgbClr val="000000"/>
                          </a:solidFill>
                          <a:latin typeface="Arial" pitchFamily="34" charset="0"/>
                          <a:ea typeface="Arial" pitchFamily="34" charset="-122"/>
                          <a:cs typeface="Arial" pitchFamily="34" charset="-120"/>
                        </a:rPr>
                        <a:t>Process</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Pesan, lihat harga, pengemudi datang, perjalanan tercatat</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051560">
                <a:tc>
                  <a:txBody>
                    <a:bodyPr/>
                    <a:lstStyle/>
                    <a:p>
                      <a:pPr marL="0" indent="0">
                        <a:buNone/>
                      </a:pPr>
                      <a:r>
                        <a:rPr lang="en-US" sz="2400" dirty="0">
                          <a:solidFill>
                            <a:srgbClr val="000000"/>
                          </a:solidFill>
                          <a:latin typeface="Arial" pitchFamily="34" charset="0"/>
                          <a:ea typeface="Arial" pitchFamily="34" charset="-122"/>
                          <a:cs typeface="Arial" pitchFamily="34" charset="-120"/>
                        </a:rPr>
                        <a:t>Physical evidence</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Jaket dan helm hijau berlogo, penutup kepala untuk penumpang</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Cek Konsistensi: Janji vs 7P</a:t>
            </a:r>
            <a:endParaRPr lang="en-US" sz="40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4206240">
                  <a:extLst>
                    <a:ext uri="{9D8B030D-6E8A-4147-A177-3AD203B41FA5}">
                      <a16:colId xmlns:a16="http://schemas.microsoft.com/office/drawing/2014/main" val="20000"/>
                    </a:ext>
                  </a:extLst>
                </a:gridCol>
                <a:gridCol w="6702552">
                  <a:extLst>
                    <a:ext uri="{9D8B030D-6E8A-4147-A177-3AD203B41FA5}">
                      <a16:colId xmlns:a16="http://schemas.microsoft.com/office/drawing/2014/main" val="20001"/>
                    </a:ext>
                  </a:extLst>
                </a:gridCol>
              </a:tblGrid>
              <a:tr h="868680">
                <a:tc>
                  <a:txBody>
                    <a:bodyPr/>
                    <a:lstStyle/>
                    <a:p>
                      <a:pPr marL="0" indent="0">
                        <a:buNone/>
                      </a:pPr>
                      <a:r>
                        <a:rPr lang="en-US" sz="2200" b="1" dirty="0">
                          <a:solidFill>
                            <a:srgbClr val="000000"/>
                          </a:solidFill>
                          <a:latin typeface="Arial" pitchFamily="34" charset="0"/>
                          <a:ea typeface="Arial" pitchFamily="34" charset="-122"/>
                          <a:cs typeface="Arial" pitchFamily="34" charset="-120"/>
                        </a:rPr>
                        <a:t>Janji Positioning</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Ditepati oleh</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Cepat tanpa repot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Place: dijemput di lokasi; Process: pesan dari ponsel</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Harga jelas</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Price: harga tampil sebelum pesan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Aman dan terpercaya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People: pengemudi terdaftar; Physical evidence: jaket, helm</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buNone/>
                      </a:pPr>
                      <a:r>
                        <a:rPr lang="en-US" sz="2200" dirty="0">
                          <a:solidFill>
                            <a:srgbClr val="000000"/>
                          </a:solidFill>
                          <a:latin typeface="Arial" pitchFamily="34" charset="0"/>
                          <a:ea typeface="Arial" pitchFamily="34" charset="-122"/>
                          <a:cs typeface="Arial" pitchFamily="34" charset="-120"/>
                        </a:rPr>
                        <a:t>Satu aplikasi banyak kebutuhan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Product: GoRide, GoSend, GoFood</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Masalah Terjawab oleh Solusi</a:t>
            </a:r>
            <a:endParaRPr lang="en-US" sz="40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4389120">
                  <a:extLst>
                    <a:ext uri="{9D8B030D-6E8A-4147-A177-3AD203B41FA5}">
                      <a16:colId xmlns:a16="http://schemas.microsoft.com/office/drawing/2014/main" val="20000"/>
                    </a:ext>
                  </a:extLst>
                </a:gridCol>
                <a:gridCol w="6519672">
                  <a:extLst>
                    <a:ext uri="{9D8B030D-6E8A-4147-A177-3AD203B41FA5}">
                      <a16:colId xmlns:a16="http://schemas.microsoft.com/office/drawing/2014/main" val="20001"/>
                    </a:ext>
                  </a:extLst>
                </a:gridCol>
              </a:tblGrid>
              <a:tr h="868680">
                <a:tc>
                  <a:txBody>
                    <a:bodyPr/>
                    <a:lstStyle/>
                    <a:p>
                      <a:pPr marL="0" indent="0">
                        <a:buNone/>
                      </a:pPr>
                      <a:r>
                        <a:rPr lang="en-US" sz="2400" b="1" dirty="0">
                          <a:solidFill>
                            <a:srgbClr val="000000"/>
                          </a:solidFill>
                          <a:latin typeface="Arial" pitchFamily="34" charset="0"/>
                          <a:ea typeface="Arial" pitchFamily="34" charset="-122"/>
                          <a:cs typeface="Arial" pitchFamily="34" charset="-120"/>
                        </a:rPr>
                        <a:t>Masalah</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400" b="1" dirty="0">
                          <a:solidFill>
                            <a:srgbClr val="000000"/>
                          </a:solidFill>
                          <a:latin typeface="Arial" pitchFamily="34" charset="0"/>
                          <a:ea typeface="Arial" pitchFamily="34" charset="-122"/>
                          <a:cs typeface="Arial" pitchFamily="34" charset="-120"/>
                        </a:rPr>
                        <a:t>Solusi</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Harus mencari ojek</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Pengemudi datang ke lokasi pelanggan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Harga tidak pasti</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Harga terlihat sebelum memesan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Pengemudi banyak menunggu</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Pesanan datang lewat aplikasi, tanpa pangkalan</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68680">
                <a:tc>
                  <a:txBody>
                    <a:bodyPr/>
                    <a:lstStyle/>
                    <a:p>
                      <a:pPr marL="0" indent="0">
                        <a:buNone/>
                      </a:pPr>
                      <a:r>
                        <a:rPr lang="en-US" sz="2400" dirty="0">
                          <a:solidFill>
                            <a:srgbClr val="000000"/>
                          </a:solidFill>
                          <a:latin typeface="Arial" pitchFamily="34" charset="0"/>
                          <a:ea typeface="Arial" pitchFamily="34" charset="-122"/>
                          <a:cs typeface="Arial" pitchFamily="34" charset="-120"/>
                        </a:rPr>
                        <a:t>Proses manual</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400" dirty="0">
                          <a:solidFill>
                            <a:srgbClr val="000000"/>
                          </a:solidFill>
                          <a:latin typeface="Arial" pitchFamily="34" charset="0"/>
                          <a:ea typeface="Arial" pitchFamily="34" charset="-122"/>
                          <a:cs typeface="Arial" pitchFamily="34" charset="-120"/>
                        </a:rPr>
                        <a:t>Pencocokan otomatis lewat aplikasi</a:t>
                      </a:r>
                      <a:endParaRPr lang="en-US" sz="24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Hasil: Sebelum vs Sesudah</a:t>
            </a:r>
            <a:endParaRPr lang="en-US" sz="40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3291840">
                  <a:extLst>
                    <a:ext uri="{9D8B030D-6E8A-4147-A177-3AD203B41FA5}">
                      <a16:colId xmlns:a16="http://schemas.microsoft.com/office/drawing/2014/main" val="20000"/>
                    </a:ext>
                  </a:extLst>
                </a:gridCol>
                <a:gridCol w="3474720">
                  <a:extLst>
                    <a:ext uri="{9D8B030D-6E8A-4147-A177-3AD203B41FA5}">
                      <a16:colId xmlns:a16="http://schemas.microsoft.com/office/drawing/2014/main" val="20001"/>
                    </a:ext>
                  </a:extLst>
                </a:gridCol>
                <a:gridCol w="4142232">
                  <a:extLst>
                    <a:ext uri="{9D8B030D-6E8A-4147-A177-3AD203B41FA5}">
                      <a16:colId xmlns:a16="http://schemas.microsoft.com/office/drawing/2014/main" val="20002"/>
                    </a:ext>
                  </a:extLst>
                </a:gridCol>
              </a:tblGrid>
              <a:tr h="960120">
                <a:tc>
                  <a:txBody>
                    <a:bodyPr/>
                    <a:lstStyle/>
                    <a:p>
                      <a:pPr marL="0" indent="0">
                        <a:buNone/>
                      </a:pPr>
                      <a:r>
                        <a:rPr lang="en-US" sz="2200" b="1" dirty="0">
                          <a:solidFill>
                            <a:srgbClr val="000000"/>
                          </a:solidFill>
                          <a:latin typeface="Arial" pitchFamily="34" charset="0"/>
                          <a:ea typeface="Arial" pitchFamily="34" charset="-122"/>
                          <a:cs typeface="Arial" pitchFamily="34" charset="-120"/>
                        </a:rPr>
                        <a:t>Indikator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Sebelum (2010–2014)</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tc>
                  <a:txBody>
                    <a:bodyPr/>
                    <a:lstStyle/>
                    <a:p>
                      <a:pPr marL="0" indent="0">
                        <a:buNone/>
                      </a:pPr>
                      <a:r>
                        <a:rPr lang="en-US" sz="2200" b="1" dirty="0">
                          <a:solidFill>
                            <a:srgbClr val="000000"/>
                          </a:solidFill>
                          <a:latin typeface="Arial" pitchFamily="34" charset="0"/>
                          <a:ea typeface="Arial" pitchFamily="34" charset="-122"/>
                          <a:cs typeface="Arial" pitchFamily="34" charset="-120"/>
                        </a:rPr>
                        <a:t>Sesudah (2015–2017)</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EDEDED"/>
                    </a:solidFill>
                  </a:tcPr>
                </a:tc>
                <a:extLst>
                  <a:ext uri="{0D108BD9-81ED-4DB2-BD59-A6C34878D82A}">
                    <a16:rowId xmlns:a16="http://schemas.microsoft.com/office/drawing/2014/main" val="10000"/>
                  </a:ext>
                </a:extLst>
              </a:tr>
              <a:tr h="960120">
                <a:tc>
                  <a:txBody>
                    <a:bodyPr/>
                    <a:lstStyle/>
                    <a:p>
                      <a:pPr marL="0" indent="0">
                        <a:buNone/>
                      </a:pPr>
                      <a:r>
                        <a:rPr lang="en-US" sz="2200" dirty="0">
                          <a:solidFill>
                            <a:srgbClr val="000000"/>
                          </a:solidFill>
                          <a:latin typeface="Arial" pitchFamily="34" charset="0"/>
                          <a:ea typeface="Arial" pitchFamily="34" charset="-122"/>
                          <a:cs typeface="Arial" pitchFamily="34" charset="-120"/>
                        </a:rPr>
                        <a:t>Cara pesan</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Telepon ke call center</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Aplikasi ponsel</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60120">
                <a:tc>
                  <a:txBody>
                    <a:bodyPr/>
                    <a:lstStyle/>
                    <a:p>
                      <a:pPr marL="0" indent="0">
                        <a:buNone/>
                      </a:pPr>
                      <a:r>
                        <a:rPr lang="en-US" sz="2200" dirty="0">
                          <a:solidFill>
                            <a:srgbClr val="000000"/>
                          </a:solidFill>
                          <a:latin typeface="Arial" pitchFamily="34" charset="0"/>
                          <a:ea typeface="Arial" pitchFamily="34" charset="-122"/>
                          <a:cs typeface="Arial" pitchFamily="34" charset="-120"/>
                        </a:rPr>
                        <a:t>Pesanan per hari</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Sekitar 3.000</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10.000 (2015), 300.000 (2017)</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60120">
                <a:tc>
                  <a:txBody>
                    <a:bodyPr/>
                    <a:lstStyle/>
                    <a:p>
                      <a:pPr marL="0" indent="0">
                        <a:buNone/>
                      </a:pPr>
                      <a:r>
                        <a:rPr lang="en-US" sz="2200" dirty="0">
                          <a:solidFill>
                            <a:srgbClr val="000000"/>
                          </a:solidFill>
                          <a:latin typeface="Arial" pitchFamily="34" charset="0"/>
                          <a:ea typeface="Arial" pitchFamily="34" charset="-122"/>
                          <a:cs typeface="Arial" pitchFamily="34" charset="-120"/>
                        </a:rPr>
                        <a:t>Status usaha</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Jalan di tempat</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tc>
                  <a:txBody>
                    <a:bodyPr/>
                    <a:lstStyle/>
                    <a:p>
                      <a:pPr marL="0" indent="0">
                        <a:buNone/>
                      </a:pPr>
                      <a:r>
                        <a:rPr lang="en-US" sz="2200" dirty="0">
                          <a:solidFill>
                            <a:srgbClr val="000000"/>
                          </a:solidFill>
                          <a:latin typeface="Arial" pitchFamily="34" charset="0"/>
                          <a:ea typeface="Arial" pitchFamily="34" charset="-122"/>
                          <a:cs typeface="Arial" pitchFamily="34" charset="-120"/>
                        </a:rPr>
                        <a:t>Unicorn pertama Indonesia (2017)</a:t>
                      </a:r>
                      <a:endParaRPr lang="en-US" sz="2200" dirty="0">
                        <a:latin typeface="Arial" charset="0"/>
                        <a:ea typeface="Arial" charset="0"/>
                        <a:cs typeface="Arial" charset="0"/>
                      </a:endParaRPr>
                    </a:p>
                  </a:txBody>
                  <a:tcPr marL="127000" marR="127000" marT="76200" marB="7620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4" name="Text 1"/>
          <p:cNvSpPr txBox="1"/>
          <p:nvPr/>
        </p:nvSpPr>
        <p:spPr>
          <a:xfrm>
            <a:off x="640080" y="5760720"/>
            <a:ext cx="10908792" cy="640080"/>
          </a:xfrm>
          <a:prstGeom prst="rect">
            <a:avLst/>
          </a:prstGeom>
          <a:noFill/>
          <a:ln/>
        </p:spPr>
        <p:txBody>
          <a:bodyPr wrap="square" lIns="0" tIns="0" rIns="0" bIns="0" rtlCol="0" anchor="ctr"/>
          <a:lstStyle/>
          <a:p>
            <a:pPr marL="0" indent="0">
              <a:buNone/>
            </a:pPr>
            <a:r>
              <a:rPr lang="en-US" sz="2400" b="1" dirty="0">
                <a:solidFill>
                  <a:srgbClr val="000000"/>
                </a:solidFill>
                <a:latin typeface="Arial" pitchFamily="34" charset="0"/>
                <a:ea typeface="Arial" pitchFamily="34" charset="-122"/>
                <a:cs typeface="Arial" pitchFamily="34" charset="-120"/>
              </a:rPr>
              <a:t>Aplikasi diunduh hampir 30 juta kali dalam kurang dari 2 tahun</a:t>
            </a:r>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908792"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Diskusi</a:t>
            </a:r>
            <a:endParaRPr lang="en-US" sz="4000" dirty="0"/>
          </a:p>
        </p:txBody>
      </p:sp>
      <p:sp>
        <p:nvSpPr>
          <p:cNvPr id="3" name="Text 1"/>
          <p:cNvSpPr txBox="1"/>
          <p:nvPr/>
        </p:nvSpPr>
        <p:spPr>
          <a:xfrm>
            <a:off x="640080" y="1600200"/>
            <a:ext cx="10908792" cy="4754880"/>
          </a:xfrm>
          <a:prstGeom prst="rect">
            <a:avLst/>
          </a:prstGeom>
          <a:noFill/>
          <a:ln/>
        </p:spPr>
        <p:txBody>
          <a:bodyPr wrap="square" lIns="0" tIns="0" rIns="0" bIns="0" rtlCol="0" anchor="t"/>
          <a:lstStyle/>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Kenapa model call center gagal tumbuh selama 4 tahun?</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Kenapa pengguna ojek pangkalan tidak dijadikan target awal?</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Unsur 7P mana yang paling membedakan Gojek dari ojek pangkalan?</a:t>
            </a:r>
            <a:endParaRPr lang="en-US" sz="2800" dirty="0"/>
          </a:p>
          <a:p>
            <a:pPr marL="342900" indent="-342900">
              <a:spcAft>
                <a:spcPts val="1400"/>
              </a:spcAft>
              <a:buSzPct val="100000"/>
              <a:buChar char="•"/>
            </a:pPr>
            <a:r>
              <a:rPr lang="en-US" sz="2800" dirty="0">
                <a:solidFill>
                  <a:srgbClr val="000000"/>
                </a:solidFill>
                <a:latin typeface="Arial" pitchFamily="34" charset="0"/>
                <a:ea typeface="Arial" pitchFamily="34" charset="-122"/>
                <a:cs typeface="Arial" pitchFamily="34" charset="-120"/>
              </a:rPr>
              <a:t>Masalah baru apa yang muncul setelah Gojek tumbuh besar?</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1514</Words>
  <Application>Microsoft Macintosh PowerPoint</Application>
  <PresentationFormat>Widescreen</PresentationFormat>
  <Paragraphs>373</Paragraphs>
  <Slides>38</Slides>
  <Notes>38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38</vt:i4>
      </vt:variant>
    </vt:vector>
  </HeadingPairs>
  <TitlesOfParts>
    <vt:vector size="40"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STP - Kewirausahaan 3</dc:title>
  <dc:subject>PptxGenJS Presentation</dc:subject>
  <dc:creator>PptxGenJS</dc:creator>
  <cp:lastModifiedBy>fiqgant</cp:lastModifiedBy>
  <cp:revision>2</cp:revision>
  <dcterms:created xsi:type="dcterms:W3CDTF">2026-09-29T09:38:14Z</dcterms:created>
  <dcterms:modified xsi:type="dcterms:W3CDTF">2026-09-29T09:53:06Z</dcterms:modified>
</cp:coreProperties>
</file>