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3" r:id="rId14"/>
    <p:sldId id="27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Pembuka 2 menit. Tanyakan: “Apa bedanya punya ide dengan bertindak sebagai entrepreneur?” Jangan jelaskan jawabannya dulu.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Durasi dapat dipadatkan menjadi 75 menit dengan mengurangi pitch setiap tim menjadi 45 detik.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Pertanyaan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pemantik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: “Kalau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modalmu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terbatas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apa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yang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tetap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bisa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kamu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lakukan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hari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ID" sz="120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ini</a:t>
            </a:r>
            <a:r>
              <a:rPr lang="en-ID" sz="120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?”</a:t>
            </a:r>
          </a:p>
          <a:p>
            <a:r>
              <a:rPr lang="en-US" dirty="0"/>
              <a:t>A</a:t>
            </a:r>
            <a:r>
              <a:rPr dirty="0"/>
              <a:t>mbil 2–3 </a:t>
            </a:r>
            <a:r>
              <a:rPr dirty="0" err="1"/>
              <a:t>jawaban</a:t>
            </a:r>
            <a:r>
              <a:rPr dirty="0"/>
              <a:t>. </a:t>
            </a:r>
            <a:r>
              <a:rPr dirty="0" err="1"/>
              <a:t>Arahkan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“</a:t>
            </a:r>
            <a:r>
              <a:rPr dirty="0" err="1"/>
              <a:t>mencari</a:t>
            </a:r>
            <a:r>
              <a:rPr dirty="0"/>
              <a:t> modal </a:t>
            </a:r>
            <a:r>
              <a:rPr dirty="0" err="1"/>
              <a:t>besar</a:t>
            </a:r>
            <a:r>
              <a:rPr dirty="0"/>
              <a:t>” </a:t>
            </a:r>
            <a:r>
              <a:rPr dirty="0" err="1"/>
              <a:t>menuju</a:t>
            </a:r>
            <a:r>
              <a:rPr dirty="0"/>
              <a:t> </a:t>
            </a:r>
            <a:r>
              <a:rPr dirty="0" err="1"/>
              <a:t>tindakan</a:t>
            </a:r>
            <a:r>
              <a:rPr dirty="0"/>
              <a:t> </a:t>
            </a:r>
            <a:r>
              <a:rPr dirty="0" err="1"/>
              <a:t>kecil</a:t>
            </a:r>
            <a:r>
              <a:rPr dirty="0"/>
              <a:t>: </a:t>
            </a:r>
            <a:r>
              <a:rPr dirty="0" err="1"/>
              <a:t>observasi</a:t>
            </a:r>
            <a:r>
              <a:rPr dirty="0"/>
              <a:t>, </a:t>
            </a:r>
            <a:r>
              <a:rPr dirty="0" err="1"/>
              <a:t>wawancara</a:t>
            </a:r>
            <a:r>
              <a:rPr dirty="0"/>
              <a:t>, </a:t>
            </a:r>
            <a:r>
              <a:rPr dirty="0" err="1"/>
              <a:t>prototipe</a:t>
            </a:r>
            <a:r>
              <a:rPr dirty="0"/>
              <a:t>, dan uji </a:t>
            </a:r>
            <a:r>
              <a:rPr dirty="0" err="1"/>
              <a:t>respons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Tekankan bahwa prediksi tidak salah. Perbedaan utamanya ialah kapan masing-masing pendekatan paling berguna.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Minta peserta menyebutkan skill yang paling sering mereka gunakan dan yang paling jarang digunakan.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Mini game: tampilkan atau pegang sebuah gelas. Pasangan bergantian memberi ide selama 60 detik. Jangan izinkan komentar “tidak bisa”.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Berikan contoh dekat: mahasiswa yang terlambat sarapan. Bedakan kebutuhan (“cepat dan mengenyangkan”) dari solusi (“kafe”).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Tanyakan: “Bukti apa yang membuat kalian melanjutkan, mengubah, atau menghentikan ide?” Tekankan bahwa eksperimen harus menghasilkan keputusan.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Gunakan tiga pertanyaan ini kembali sesudah game.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Ajak peserta memberi contoh habit pribadi. Hubungkan hasil/reward dengan alasan perilaku mudah diulang.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Self-leadership memiliki tiga strategi: fokus perilaku, natural reward, dan pola pikir konstruktif. Sampaikan ringkas lewat contoh, bukan definisi panjang.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Ini slide integrasi utama. Jelaskan bahwa skill adalah kemampuan yang digunakan, habit adalah pola yang menguat karena digunakan berulang.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Tugas individu. Peserta menulis rencana dan membagikannya kepada satu partner sebagai accountability buddy.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Tutup dengan meminta satu peserta menyebutkan satu tindakan kecil yang akan ia lakukan besok.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61D4DA-BE2F-4080-8DAB-1896721559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71450"/>
          </a:xfrm>
          <a:prstGeom prst="rect">
            <a:avLst/>
          </a:prstGeom>
          <a:solidFill>
            <a:srgbClr val="F2994A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356BB4-630C-47EE-B174-4D83098569DD}"/>
              </a:ext>
            </a:extLst>
          </p:cNvPr>
          <p:cNvSpPr>
            <a:spLocks noGrp="1"/>
          </p:cNvSpPr>
          <p:nvPr/>
        </p:nvSpPr>
        <p:spPr>
          <a:xfrm>
            <a:off x="714375" y="2333625"/>
            <a:ext cx="57150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F8D66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F8D66D"/>
                </a:solidFill>
                <a:latin typeface="DejaVu Sans"/>
                <a:ea typeface="DejaVu Sans"/>
                <a:cs typeface="DejaVu Sans"/>
              </a:rPr>
              <a:t>ENTREPRENEURSHIP</a:t>
            </a:r>
            <a:r>
              <a:rPr lang="en-US" sz="1350" b="1" dirty="0">
                <a:solidFill>
                  <a:srgbClr val="F8D66D"/>
                </a:solidFill>
                <a:latin typeface="DejaVu Sans"/>
                <a:ea typeface="DejaVu Sans"/>
                <a:cs typeface="DejaVu Sans"/>
              </a:rPr>
              <a:t> 1</a:t>
            </a:r>
            <a:endParaRPr sz="1350" b="1" dirty="0">
              <a:solidFill>
                <a:srgbClr val="F8D66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55DAF2-68B0-4615-9F3D-C75435800034}"/>
              </a:ext>
            </a:extLst>
          </p:cNvPr>
          <p:cNvSpPr>
            <a:spLocks noGrp="1"/>
          </p:cNvSpPr>
          <p:nvPr/>
        </p:nvSpPr>
        <p:spPr>
          <a:xfrm>
            <a:off x="762000" y="2486025"/>
            <a:ext cx="762000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Skills yang </a:t>
            </a:r>
            <a:r>
              <a:rPr sz="39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Dilatih</a:t>
            </a:r>
            <a:r>
              <a:rPr sz="39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,</a:t>
            </a:r>
          </a:p>
          <a:p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Habits yang </a:t>
            </a:r>
            <a:r>
              <a:rPr sz="3900" b="1" dirty="0" err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Dibangun</a:t>
            </a:r>
            <a:endParaRPr sz="390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2B63E5-58B4-4C2C-B30B-534B715CACB7}"/>
              </a:ext>
            </a:extLst>
          </p:cNvPr>
          <p:cNvSpPr>
            <a:spLocks noGrp="1"/>
          </p:cNvSpPr>
          <p:nvPr/>
        </p:nvSpPr>
        <p:spPr>
          <a:xfrm>
            <a:off x="8572500" y="1000125"/>
            <a:ext cx="2476500" cy="4000500"/>
          </a:xfrm>
          <a:prstGeom prst="roundRect">
            <a:avLst>
              <a:gd name="adj" fmla="val 3077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FC0010-9598-4333-A833-0449285B85C1}"/>
              </a:ext>
            </a:extLst>
          </p:cNvPr>
          <p:cNvSpPr>
            <a:spLocks noGrp="1"/>
          </p:cNvSpPr>
          <p:nvPr/>
        </p:nvSpPr>
        <p:spPr>
          <a:xfrm>
            <a:off x="8953500" y="1333500"/>
            <a:ext cx="1714500" cy="1000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260640-9797-4C24-84E2-5FD4AC0D2B87}"/>
              </a:ext>
            </a:extLst>
          </p:cNvPr>
          <p:cNvSpPr>
            <a:spLocks noGrp="1"/>
          </p:cNvSpPr>
          <p:nvPr/>
        </p:nvSpPr>
        <p:spPr>
          <a:xfrm>
            <a:off x="8953500" y="2305050"/>
            <a:ext cx="1714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SKILLS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CFCCD3-F476-40B9-A981-9EA21E4312B6}"/>
              </a:ext>
            </a:extLst>
          </p:cNvPr>
          <p:cNvSpPr>
            <a:spLocks noGrp="1"/>
          </p:cNvSpPr>
          <p:nvPr/>
        </p:nvSpPr>
        <p:spPr>
          <a:xfrm>
            <a:off x="8953500" y="2905125"/>
            <a:ext cx="1714500" cy="28575"/>
          </a:xfrm>
          <a:prstGeom prst="rect">
            <a:avLst/>
          </a:prstGeom>
          <a:solidFill>
            <a:srgbClr val="F8D66D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B4236A-234F-4519-815F-058D172D21F4}"/>
              </a:ext>
            </a:extLst>
          </p:cNvPr>
          <p:cNvSpPr>
            <a:spLocks noGrp="1"/>
          </p:cNvSpPr>
          <p:nvPr/>
        </p:nvSpPr>
        <p:spPr>
          <a:xfrm>
            <a:off x="8953500" y="3105150"/>
            <a:ext cx="17145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5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1EAD80-31F2-40B0-B29A-F14CFD7C72EA}"/>
              </a:ext>
            </a:extLst>
          </p:cNvPr>
          <p:cNvSpPr>
            <a:spLocks noGrp="1"/>
          </p:cNvSpPr>
          <p:nvPr/>
        </p:nvSpPr>
        <p:spPr>
          <a:xfrm>
            <a:off x="8953500" y="4038600"/>
            <a:ext cx="17145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HABITS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8F88E8-EF05-4A0C-94A4-C4DEB11AFB4F}"/>
              </a:ext>
            </a:extLst>
          </p:cNvPr>
          <p:cNvSpPr>
            <a:spLocks noGrp="1"/>
          </p:cNvSpPr>
          <p:nvPr/>
        </p:nvSpPr>
        <p:spPr>
          <a:xfrm>
            <a:off x="714375" y="607695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WBI</a:t>
            </a:r>
            <a:r>
              <a:rPr lang="en-US" sz="1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</a:t>
            </a:r>
            <a:r>
              <a:rPr sz="120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144782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7F15626-EAEE-41C2-BE91-1BE4081D29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2994A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B19770-5277-48FD-BA20-84C77467278A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Tujuan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</a:t>
            </a:r>
            <a:r>
              <a:rPr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ertemuan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F5BF27-DC8B-4A1E-813B-50F1AA773510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3BC7E9-4D10-4721-8A86-D7A06C3E700B}"/>
              </a:ext>
            </a:extLst>
          </p:cNvPr>
          <p:cNvSpPr>
            <a:spLocks noGrp="1"/>
          </p:cNvSpPr>
          <p:nvPr/>
        </p:nvSpPr>
        <p:spPr>
          <a:xfrm>
            <a:off x="571500" y="1047750"/>
            <a:ext cx="5810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Pada akhir sesi, peserta mampu: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55EE22-564A-4107-88F7-02F2F376BA8E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4191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1374" lnSpcReduction="20000"/>
          </a:bodyPr>
          <a:lstStyle/>
          <a:p>
            <a:pPr algn="ctr">
              <a:defRPr sz="1875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1498B8-5855-437D-9270-0845F8FA828E}"/>
              </a:ext>
            </a:extLst>
          </p:cNvPr>
          <p:cNvSpPr>
            <a:spLocks noGrp="1"/>
          </p:cNvSpPr>
          <p:nvPr/>
        </p:nvSpPr>
        <p:spPr>
          <a:xfrm>
            <a:off x="1371600" y="1762125"/>
            <a:ext cx="42481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Mengenali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2699BC-8734-41C8-998E-8E8F13E20AA1}"/>
              </a:ext>
            </a:extLst>
          </p:cNvPr>
          <p:cNvSpPr>
            <a:spLocks noGrp="1"/>
          </p:cNvSpPr>
          <p:nvPr/>
        </p:nvSpPr>
        <p:spPr>
          <a:xfrm>
            <a:off x="1371600" y="2124075"/>
            <a:ext cx="42481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lima keterampilan inti dalam tindakan entrepreneur.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9A9377-90E0-48F9-9CBB-9C8D7B88587A}"/>
              </a:ext>
            </a:extLst>
          </p:cNvPr>
          <p:cNvSpPr>
            <a:spLocks noGrp="1"/>
          </p:cNvSpPr>
          <p:nvPr/>
        </p:nvSpPr>
        <p:spPr>
          <a:xfrm>
            <a:off x="857250" y="2952750"/>
            <a:ext cx="4191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1374" lnSpcReduction="20000"/>
          </a:bodyPr>
          <a:lstStyle/>
          <a:p>
            <a:pPr algn="ctr">
              <a:defRPr sz="1875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E0B8A3-48A4-4565-990C-07A1E21E02C9}"/>
              </a:ext>
            </a:extLst>
          </p:cNvPr>
          <p:cNvSpPr>
            <a:spLocks noGrp="1"/>
          </p:cNvSpPr>
          <p:nvPr/>
        </p:nvSpPr>
        <p:spPr>
          <a:xfrm>
            <a:off x="1371600" y="2952750"/>
            <a:ext cx="42481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Menghubungkan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3595C8-F465-4E85-A634-9F4B84FF3607}"/>
              </a:ext>
            </a:extLst>
          </p:cNvPr>
          <p:cNvSpPr>
            <a:spLocks noGrp="1"/>
          </p:cNvSpPr>
          <p:nvPr/>
        </p:nvSpPr>
        <p:spPr>
          <a:xfrm>
            <a:off x="1371600" y="3314700"/>
            <a:ext cx="42481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skills dengan kebiasaan self-leadership, kreativitas, dan improvisasi.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8D3FB8-4555-49F5-80FF-5782CD501A3C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419100" cy="4191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1374" lnSpcReduction="20000"/>
          </a:bodyPr>
          <a:lstStyle/>
          <a:p>
            <a:pPr algn="ctr">
              <a:defRPr sz="1875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53AB91-57D9-4E41-B1EA-B5827D05DEA2}"/>
              </a:ext>
            </a:extLst>
          </p:cNvPr>
          <p:cNvSpPr>
            <a:spLocks noGrp="1"/>
          </p:cNvSpPr>
          <p:nvPr/>
        </p:nvSpPr>
        <p:spPr>
          <a:xfrm>
            <a:off x="1371600" y="4143375"/>
            <a:ext cx="42481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24" lnSpcReduction="10000"/>
          </a:bodyPr>
          <a:lstStyle/>
          <a:p>
            <a:pPr algn="l">
              <a:def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Mempraktikkan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2AC76B-F646-47EF-976D-C2E1E283CD1D}"/>
              </a:ext>
            </a:extLst>
          </p:cNvPr>
          <p:cNvSpPr>
            <a:spLocks noGrp="1"/>
          </p:cNvSpPr>
          <p:nvPr/>
        </p:nvSpPr>
        <p:spPr>
          <a:xfrm>
            <a:off x="1371600" y="4505325"/>
            <a:ext cx="424815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empati, eksperimen, adaptasi, serta refleksi melalui satu game tim.</a:t>
            </a:r>
          </a:p>
        </p:txBody>
      </p:sp>
    </p:spTree>
    <p:extLst>
      <p:ext uri="{BB962C8B-B14F-4D97-AF65-F5344CB8AC3E}">
        <p14:creationId xmlns:p14="http://schemas.microsoft.com/office/powerpoint/2010/main" val="42186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4DECE3-A857-4143-9CBD-EC365E1A8C2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F80ED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4F1048-8200-4F1C-BB97-2123CFF6B664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Entrepreneurship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Sebagai</a:t>
            </a: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Tindakan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B5CFC0-6582-4D6E-8941-96588DDE0F6C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DFAF72-CA35-4C0C-863B-FC99F38D5E69}"/>
              </a:ext>
            </a:extLst>
          </p:cNvPr>
          <p:cNvSpPr>
            <a:spLocks noGrp="1"/>
          </p:cNvSpPr>
          <p:nvPr/>
        </p:nvSpPr>
        <p:spPr>
          <a:xfrm>
            <a:off x="952500" y="3700462"/>
            <a:ext cx="1028700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Entrepreneurship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mempelajari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bagaimana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peluang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ditemukan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diciptakan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dan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diwujudkan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menjadi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nilai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sosial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maupun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ekonomi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D22F9DD-5C65-4226-85F8-7EB0494C05C1}"/>
              </a:ext>
            </a:extLst>
          </p:cNvPr>
          <p:cNvSpPr>
            <a:spLocks noGrp="1"/>
          </p:cNvSpPr>
          <p:nvPr/>
        </p:nvSpPr>
        <p:spPr>
          <a:xfrm>
            <a:off x="904875" y="2571750"/>
            <a:ext cx="2190750" cy="419100"/>
          </a:xfrm>
          <a:prstGeom prst="roundRect">
            <a:avLst>
              <a:gd name="adj" fmla="val 18182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736982-A5F5-4BF7-A1B0-F00732C0ED11}"/>
              </a:ext>
            </a:extLst>
          </p:cNvPr>
          <p:cNvSpPr>
            <a:spLocks noGrp="1"/>
          </p:cNvSpPr>
          <p:nvPr/>
        </p:nvSpPr>
        <p:spPr>
          <a:xfrm>
            <a:off x="1000125" y="2590800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PELUANG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309FA9-6D24-487D-B156-62C7950C8D5C}"/>
              </a:ext>
            </a:extLst>
          </p:cNvPr>
          <p:cNvSpPr>
            <a:spLocks noGrp="1"/>
          </p:cNvSpPr>
          <p:nvPr/>
        </p:nvSpPr>
        <p:spPr>
          <a:xfrm>
            <a:off x="3714750" y="2571750"/>
            <a:ext cx="2190750" cy="419100"/>
          </a:xfrm>
          <a:prstGeom prst="roundRect">
            <a:avLst>
              <a:gd name="adj" fmla="val 18182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59343C-6B7F-453F-87F2-20300EBD6F9D}"/>
              </a:ext>
            </a:extLst>
          </p:cNvPr>
          <p:cNvSpPr>
            <a:spLocks noGrp="1"/>
          </p:cNvSpPr>
          <p:nvPr/>
        </p:nvSpPr>
        <p:spPr>
          <a:xfrm>
            <a:off x="3810000" y="2590800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TINDAKAN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465CC1E-9296-403D-8EBE-57B140C1818A}"/>
              </a:ext>
            </a:extLst>
          </p:cNvPr>
          <p:cNvSpPr>
            <a:spLocks noGrp="1"/>
          </p:cNvSpPr>
          <p:nvPr/>
        </p:nvSpPr>
        <p:spPr>
          <a:xfrm>
            <a:off x="6524625" y="2571750"/>
            <a:ext cx="2190750" cy="419100"/>
          </a:xfrm>
          <a:prstGeom prst="roundRect">
            <a:avLst>
              <a:gd name="adj" fmla="val 18182"/>
            </a:avLst>
          </a:prstGeom>
          <a:solidFill>
            <a:srgbClr val="27AE60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2BD79E-E2DB-4BE3-BFAF-3392D958CF52}"/>
              </a:ext>
            </a:extLst>
          </p:cNvPr>
          <p:cNvSpPr>
            <a:spLocks noGrp="1"/>
          </p:cNvSpPr>
          <p:nvPr/>
        </p:nvSpPr>
        <p:spPr>
          <a:xfrm>
            <a:off x="6619875" y="2590800"/>
            <a:ext cx="2000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PEMBELAJARAN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144A294-4DDB-42C2-938B-B20FAFE73A0C}"/>
              </a:ext>
            </a:extLst>
          </p:cNvPr>
          <p:cNvSpPr>
            <a:spLocks noGrp="1"/>
          </p:cNvSpPr>
          <p:nvPr/>
        </p:nvSpPr>
        <p:spPr>
          <a:xfrm>
            <a:off x="9334500" y="2571750"/>
            <a:ext cx="1714500" cy="419100"/>
          </a:xfrm>
          <a:prstGeom prst="roundRect">
            <a:avLst>
              <a:gd name="adj" fmla="val 18182"/>
            </a:avLst>
          </a:prstGeom>
          <a:solidFill>
            <a:srgbClr val="EB5757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8CD821-F6A2-4B4F-9B55-089D1CA7A2EF}"/>
              </a:ext>
            </a:extLst>
          </p:cNvPr>
          <p:cNvSpPr>
            <a:spLocks noGrp="1"/>
          </p:cNvSpPr>
          <p:nvPr/>
        </p:nvSpPr>
        <p:spPr>
          <a:xfrm>
            <a:off x="9429750" y="2590800"/>
            <a:ext cx="15240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NILAI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D63F45-84CD-4721-BCFB-F8CC220994A9}"/>
              </a:ext>
            </a:extLst>
          </p:cNvPr>
          <p:cNvSpPr>
            <a:spLocks noGrp="1"/>
          </p:cNvSpPr>
          <p:nvPr/>
        </p:nvSpPr>
        <p:spPr>
          <a:xfrm>
            <a:off x="1524000" y="5286375"/>
            <a:ext cx="9144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485"/>
          </a:bodyPr>
          <a:lstStyle/>
          <a:p>
            <a:pPr algn="ctr">
              <a:defRPr sz="165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“Kalau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modalmu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terbatas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apa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yang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tetap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bisa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kamu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lakukan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hari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1" dirty="0" err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ini</a:t>
            </a:r>
            <a:r>
              <a:rPr sz="16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?”</a:t>
            </a:r>
          </a:p>
        </p:txBody>
      </p:sp>
    </p:spTree>
    <p:extLst>
      <p:ext uri="{BB962C8B-B14F-4D97-AF65-F5344CB8AC3E}">
        <p14:creationId xmlns:p14="http://schemas.microsoft.com/office/powerpoint/2010/main" val="266482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ED8BE01-8C82-4846-9E5B-7186A59386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2994A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7F3122-D1BA-46C6-BAB6-982E0FFF832A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Cara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Menghadapi</a:t>
            </a: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Ketidakpastian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96C7E6-8245-4521-A2FC-5F1CB53F2189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600B552-BA89-45DB-9444-67ED4446E577}"/>
              </a:ext>
            </a:extLst>
          </p:cNvPr>
          <p:cNvSpPr>
            <a:spLocks noGrp="1"/>
          </p:cNvSpPr>
          <p:nvPr/>
        </p:nvSpPr>
        <p:spPr>
          <a:xfrm>
            <a:off x="666750" y="1285875"/>
            <a:ext cx="4953000" cy="4333875"/>
          </a:xfrm>
          <a:prstGeom prst="roundRect">
            <a:avLst>
              <a:gd name="adj" fmla="val 1758"/>
            </a:avLst>
          </a:prstGeom>
          <a:solidFill>
            <a:srgbClr val="F3F5F8"/>
          </a:solidFill>
          <a:ln w="0">
            <a:noFill/>
          </a:ln>
        </p:spPr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CF4CF0A-737F-4F97-9AAA-D8F28D2949EF}"/>
              </a:ext>
            </a:extLst>
          </p:cNvPr>
          <p:cNvSpPr>
            <a:spLocks noGrp="1"/>
          </p:cNvSpPr>
          <p:nvPr/>
        </p:nvSpPr>
        <p:spPr>
          <a:xfrm>
            <a:off x="6572250" y="1285875"/>
            <a:ext cx="4953000" cy="4333875"/>
          </a:xfrm>
          <a:prstGeom prst="roundRect">
            <a:avLst>
              <a:gd name="adj" fmla="val 1758"/>
            </a:avLst>
          </a:prstGeom>
          <a:solidFill>
            <a:srgbClr val="EAF3FF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B1D5A1-305D-40DD-A808-A06A67C8BBD3}"/>
              </a:ext>
            </a:extLst>
          </p:cNvPr>
          <p:cNvSpPr>
            <a:spLocks noGrp="1"/>
          </p:cNvSpPr>
          <p:nvPr/>
        </p:nvSpPr>
        <p:spPr>
          <a:xfrm>
            <a:off x="1000125" y="1571625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PREDIKSI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424D84-23BF-499A-AA73-D3EEBEE37BE1}"/>
              </a:ext>
            </a:extLst>
          </p:cNvPr>
          <p:cNvSpPr>
            <a:spLocks noGrp="1"/>
          </p:cNvSpPr>
          <p:nvPr/>
        </p:nvSpPr>
        <p:spPr>
          <a:xfrm>
            <a:off x="1095375" y="2238375"/>
            <a:ext cx="4095750" cy="2143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Merencanakan besar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Menunggu kondisi ideal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Menghindari kegagalan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Mengoptimalkan hasil yang diperkirakan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75AD8B-719C-4EC3-9A9B-21CCCEF924FF}"/>
              </a:ext>
            </a:extLst>
          </p:cNvPr>
          <p:cNvSpPr>
            <a:spLocks noGrp="1"/>
          </p:cNvSpPr>
          <p:nvPr/>
        </p:nvSpPr>
        <p:spPr>
          <a:xfrm>
            <a:off x="6905625" y="1571625"/>
            <a:ext cx="4286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KREASI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5E64DC-A1A1-4BCB-9464-D542E58525B2}"/>
              </a:ext>
            </a:extLst>
          </p:cNvPr>
          <p:cNvSpPr>
            <a:spLocks noGrp="1"/>
          </p:cNvSpPr>
          <p:nvPr/>
        </p:nvSpPr>
        <p:spPr>
          <a:xfrm>
            <a:off x="7000875" y="2190750"/>
            <a:ext cx="4095750" cy="2333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Memulai dengan sumber daya yang ada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Membatasi kerugian yang sanggup diterima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Bereksperimen</a:t>
            </a:r>
          </a:p>
          <a:p>
            <a:pPr algn="ctr">
              <a:def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Mengubah kegagalan menjadi pembelajaran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A21C45-A7D7-4214-93DD-2CF2266FABC5}"/>
              </a:ext>
            </a:extLst>
          </p:cNvPr>
          <p:cNvSpPr>
            <a:spLocks noGrp="1"/>
          </p:cNvSpPr>
          <p:nvPr/>
        </p:nvSpPr>
        <p:spPr>
          <a:xfrm>
            <a:off x="2095500" y="5953125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738"/>
          </a:bodyPr>
          <a:lstStyle/>
          <a:p>
            <a:pPr algn="ctr">
              <a:defRPr sz="1575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Kalau </a:t>
            </a:r>
            <a:r>
              <a:rPr lang="en-US" sz="1575" b="1" dirty="0" err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cara</a:t>
            </a: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1575" b="1" dirty="0" err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kamu</a:t>
            </a: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1575" b="1" dirty="0" err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menghadapi</a:t>
            </a: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1575" b="1" dirty="0" err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ketidakpastian</a:t>
            </a: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1575" b="1" dirty="0" err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gimana</a:t>
            </a:r>
            <a:r>
              <a:rPr lang="en-US" sz="15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??</a:t>
            </a:r>
            <a:endParaRPr sz="1575" b="1" dirty="0">
              <a:solidFill>
                <a:srgbClr val="F2994A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50712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AA5C7AE-B111-47B4-86E2-FFDAB50511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F80ED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CC7318-23F6-4B1F-BCDA-261D487D4809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Lima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Kemampuan</a:t>
            </a: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Entrepreneur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0FD6E0-00EE-4A5D-9287-761E613A383C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7DD556-B609-45A8-A311-5C339E9B6692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1666875" cy="2476500"/>
          </a:xfrm>
          <a:prstGeom prst="roundRect">
            <a:avLst>
              <a:gd name="adj" fmla="val 4571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8C401-9F4E-4358-A607-C2D01EE67699}"/>
              </a:ext>
            </a:extLst>
          </p:cNvPr>
          <p:cNvSpPr>
            <a:spLocks noGrp="1"/>
          </p:cNvSpPr>
          <p:nvPr/>
        </p:nvSpPr>
        <p:spPr>
          <a:xfrm>
            <a:off x="1171575" y="2000250"/>
            <a:ext cx="7620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830814B-8F55-4D67-969B-32F3DB8245CF}"/>
              </a:ext>
            </a:extLst>
          </p:cNvPr>
          <p:cNvSpPr>
            <a:spLocks noGrp="1"/>
          </p:cNvSpPr>
          <p:nvPr/>
        </p:nvSpPr>
        <p:spPr>
          <a:xfrm>
            <a:off x="828675" y="2857500"/>
            <a:ext cx="14382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PLAY</a:t>
            </a:r>
            <a:endParaRPr sz="13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E31A41-A4A0-4516-BD90-4E9C4E76929F}"/>
              </a:ext>
            </a:extLst>
          </p:cNvPr>
          <p:cNvSpPr>
            <a:spLocks noGrp="1"/>
          </p:cNvSpPr>
          <p:nvPr/>
        </p:nvSpPr>
        <p:spPr>
          <a:xfrm>
            <a:off x="885825" y="3333750"/>
            <a:ext cx="13239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Membuka kemungkinan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3C6AA04-0138-4712-8790-5297B9840051}"/>
              </a:ext>
            </a:extLst>
          </p:cNvPr>
          <p:cNvSpPr>
            <a:spLocks noGrp="1"/>
          </p:cNvSpPr>
          <p:nvPr/>
        </p:nvSpPr>
        <p:spPr>
          <a:xfrm>
            <a:off x="3000375" y="1809750"/>
            <a:ext cx="1666875" cy="2476500"/>
          </a:xfrm>
          <a:prstGeom prst="roundRect">
            <a:avLst>
              <a:gd name="adj" fmla="val 4571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C796C-DD72-446D-BC41-1D7FB530D471}"/>
              </a:ext>
            </a:extLst>
          </p:cNvPr>
          <p:cNvSpPr>
            <a:spLocks noGrp="1"/>
          </p:cNvSpPr>
          <p:nvPr/>
        </p:nvSpPr>
        <p:spPr>
          <a:xfrm>
            <a:off x="3457575" y="2000250"/>
            <a:ext cx="7620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EAD451-1280-4B34-AEC1-DFC9E7636D96}"/>
              </a:ext>
            </a:extLst>
          </p:cNvPr>
          <p:cNvSpPr>
            <a:spLocks noGrp="1"/>
          </p:cNvSpPr>
          <p:nvPr/>
        </p:nvSpPr>
        <p:spPr>
          <a:xfrm>
            <a:off x="3114675" y="2857500"/>
            <a:ext cx="14382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EMPATHY</a:t>
            </a:r>
            <a:endParaRPr sz="13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EF9BE1-770E-4642-960E-353DFA11763C}"/>
              </a:ext>
            </a:extLst>
          </p:cNvPr>
          <p:cNvSpPr>
            <a:spLocks noGrp="1"/>
          </p:cNvSpPr>
          <p:nvPr/>
        </p:nvSpPr>
        <p:spPr>
          <a:xfrm>
            <a:off x="3171825" y="3333750"/>
            <a:ext cx="13239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Memahami kebutuhan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29B9288-87AA-4522-8F89-F962911DB822}"/>
              </a:ext>
            </a:extLst>
          </p:cNvPr>
          <p:cNvSpPr>
            <a:spLocks noGrp="1"/>
          </p:cNvSpPr>
          <p:nvPr/>
        </p:nvSpPr>
        <p:spPr>
          <a:xfrm>
            <a:off x="5286375" y="1809750"/>
            <a:ext cx="1666875" cy="2476500"/>
          </a:xfrm>
          <a:prstGeom prst="roundRect">
            <a:avLst>
              <a:gd name="adj" fmla="val 4571"/>
            </a:avLst>
          </a:prstGeom>
          <a:solidFill>
            <a:srgbClr val="EB5757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7FB3FC-E4A0-4DDA-9640-D5EAA7B13C0C}"/>
              </a:ext>
            </a:extLst>
          </p:cNvPr>
          <p:cNvSpPr>
            <a:spLocks noGrp="1"/>
          </p:cNvSpPr>
          <p:nvPr/>
        </p:nvSpPr>
        <p:spPr>
          <a:xfrm>
            <a:off x="5743575" y="2000250"/>
            <a:ext cx="7620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ABC9AE-BB00-49E3-9B4A-D90B20E77AB2}"/>
              </a:ext>
            </a:extLst>
          </p:cNvPr>
          <p:cNvSpPr>
            <a:spLocks noGrp="1"/>
          </p:cNvSpPr>
          <p:nvPr/>
        </p:nvSpPr>
        <p:spPr>
          <a:xfrm>
            <a:off x="5400675" y="2857500"/>
            <a:ext cx="14382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CREATIVITY</a:t>
            </a:r>
            <a:endParaRPr sz="13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71E760-CD41-4806-A1A6-AB1758580B9F}"/>
              </a:ext>
            </a:extLst>
          </p:cNvPr>
          <p:cNvSpPr>
            <a:spLocks noGrp="1"/>
          </p:cNvSpPr>
          <p:nvPr/>
        </p:nvSpPr>
        <p:spPr>
          <a:xfrm>
            <a:off x="5457825" y="3333750"/>
            <a:ext cx="13239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Menciptakan pilihan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8CFCEE7-7688-42FA-9576-E77165148640}"/>
              </a:ext>
            </a:extLst>
          </p:cNvPr>
          <p:cNvSpPr>
            <a:spLocks noGrp="1"/>
          </p:cNvSpPr>
          <p:nvPr/>
        </p:nvSpPr>
        <p:spPr>
          <a:xfrm>
            <a:off x="7572375" y="1809750"/>
            <a:ext cx="1666875" cy="2476500"/>
          </a:xfrm>
          <a:prstGeom prst="roundRect">
            <a:avLst>
              <a:gd name="adj" fmla="val 4571"/>
            </a:avLst>
          </a:prstGeom>
          <a:solidFill>
            <a:srgbClr val="27AE60"/>
          </a:solidFill>
          <a:ln w="0">
            <a:noFill/>
          </a:ln>
        </p:spPr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F839B-4800-4CAD-BCE4-05CF55B622C8}"/>
              </a:ext>
            </a:extLst>
          </p:cNvPr>
          <p:cNvSpPr>
            <a:spLocks noGrp="1"/>
          </p:cNvSpPr>
          <p:nvPr/>
        </p:nvSpPr>
        <p:spPr>
          <a:xfrm>
            <a:off x="8029575" y="2000250"/>
            <a:ext cx="7620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C28C68F-60E1-4EBF-BCA6-39D1DCFE1173}"/>
              </a:ext>
            </a:extLst>
          </p:cNvPr>
          <p:cNvSpPr>
            <a:spLocks noGrp="1"/>
          </p:cNvSpPr>
          <p:nvPr/>
        </p:nvSpPr>
        <p:spPr>
          <a:xfrm>
            <a:off x="7686675" y="2857500"/>
            <a:ext cx="14382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EXPERIMENT</a:t>
            </a:r>
            <a:endParaRPr sz="13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B31480-B2A4-446F-8A70-328587C3542B}"/>
              </a:ext>
            </a:extLst>
          </p:cNvPr>
          <p:cNvSpPr>
            <a:spLocks noGrp="1"/>
          </p:cNvSpPr>
          <p:nvPr/>
        </p:nvSpPr>
        <p:spPr>
          <a:xfrm>
            <a:off x="7743825" y="3333750"/>
            <a:ext cx="13239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Bertindak untuk belajar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103015F-DCB1-4D8E-95E6-236A03A7ED6A}"/>
              </a:ext>
            </a:extLst>
          </p:cNvPr>
          <p:cNvSpPr>
            <a:spLocks noGrp="1"/>
          </p:cNvSpPr>
          <p:nvPr/>
        </p:nvSpPr>
        <p:spPr>
          <a:xfrm>
            <a:off x="9858375" y="1809750"/>
            <a:ext cx="1666875" cy="2476500"/>
          </a:xfrm>
          <a:prstGeom prst="roundRect">
            <a:avLst>
              <a:gd name="adj" fmla="val 4571"/>
            </a:avLst>
          </a:prstGeom>
          <a:solidFill>
            <a:srgbClr val="8E6DD7"/>
          </a:solidFill>
          <a:ln w="0">
            <a:noFill/>
          </a:ln>
        </p:spPr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FEA7A13-2662-4EB7-B10F-7A6AE4477E48}"/>
              </a:ext>
            </a:extLst>
          </p:cNvPr>
          <p:cNvSpPr>
            <a:spLocks noGrp="1"/>
          </p:cNvSpPr>
          <p:nvPr/>
        </p:nvSpPr>
        <p:spPr>
          <a:xfrm>
            <a:off x="10315575" y="2000250"/>
            <a:ext cx="762000" cy="714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28FB16-989F-4B89-B549-B6D43D47BA05}"/>
              </a:ext>
            </a:extLst>
          </p:cNvPr>
          <p:cNvSpPr>
            <a:spLocks noGrp="1"/>
          </p:cNvSpPr>
          <p:nvPr/>
        </p:nvSpPr>
        <p:spPr>
          <a:xfrm>
            <a:off x="9972675" y="2857500"/>
            <a:ext cx="14382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350" b="1" dirty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REFLECTION</a:t>
            </a:r>
            <a:endParaRPr sz="1350" b="1" dirty="0">
              <a:solidFill>
                <a:srgbClr val="FFFFF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D2E189F-F0D6-4830-A3C1-E21595208E9C}"/>
              </a:ext>
            </a:extLst>
          </p:cNvPr>
          <p:cNvSpPr>
            <a:spLocks noGrp="1"/>
          </p:cNvSpPr>
          <p:nvPr/>
        </p:nvSpPr>
        <p:spPr>
          <a:xfrm>
            <a:off x="10029825" y="3333750"/>
            <a:ext cx="132397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Mengolah pengalaman</a:t>
            </a:r>
          </a:p>
        </p:txBody>
      </p:sp>
    </p:spTree>
    <p:extLst>
      <p:ext uri="{BB962C8B-B14F-4D97-AF65-F5344CB8AC3E}">
        <p14:creationId xmlns:p14="http://schemas.microsoft.com/office/powerpoint/2010/main" val="101382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0D6068-E4B5-4000-8F0B-5D3A304A281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8D66D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3B542A-6D34-46C5-A375-5C31D649B6D2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PLAY &amp; CREATIVITY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AAEE9C-3DF2-449D-8C65-CD072F8B2002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F8D66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8D66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29B78-8B5C-4071-9A77-F680BACD4FD3}"/>
              </a:ext>
            </a:extLst>
          </p:cNvPr>
          <p:cNvSpPr>
            <a:spLocks noGrp="1"/>
          </p:cNvSpPr>
          <p:nvPr/>
        </p:nvSpPr>
        <p:spPr>
          <a:xfrm>
            <a:off x="809625" y="2460852"/>
            <a:ext cx="2381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210" lnSpcReduction="10000"/>
          </a:bodyPr>
          <a:lstStyle/>
          <a:p>
            <a:pPr algn="l">
              <a:defRPr sz="405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 dirty="0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PLAY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F5BAAA-ADAF-441D-810B-34E853B1B3CC}"/>
              </a:ext>
            </a:extLst>
          </p:cNvPr>
          <p:cNvSpPr>
            <a:spLocks noGrp="1"/>
          </p:cNvSpPr>
          <p:nvPr/>
        </p:nvSpPr>
        <p:spPr>
          <a:xfrm>
            <a:off x="809625" y="3071813"/>
            <a:ext cx="4524375" cy="1095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membebaskan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imajinasi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dan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membuat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kita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nyaman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menjelajahi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banyak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kemungkinan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DA02C4-67C0-4EA2-982B-39EE35F5E2F4}"/>
              </a:ext>
            </a:extLst>
          </p:cNvPr>
          <p:cNvSpPr>
            <a:spLocks noGrp="1"/>
          </p:cNvSpPr>
          <p:nvPr/>
        </p:nvSpPr>
        <p:spPr>
          <a:xfrm>
            <a:off x="6715125" y="2460852"/>
            <a:ext cx="3905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3675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 dirty="0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CREATIVITY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79117B-52CB-46F1-8F84-6D4D3FE00736}"/>
              </a:ext>
            </a:extLst>
          </p:cNvPr>
          <p:cNvSpPr>
            <a:spLocks noGrp="1"/>
          </p:cNvSpPr>
          <p:nvPr/>
        </p:nvSpPr>
        <p:spPr>
          <a:xfrm>
            <a:off x="6715125" y="3071812"/>
            <a:ext cx="4524375" cy="1095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mengubah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kemungkinan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menjadi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ide yang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baru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berguna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dan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bernilai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800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bagi</a:t>
            </a:r>
            <a:r>
              <a:rPr sz="1800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orang lain.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5A1495-5DBA-471C-952D-3C9F706E5FFF}"/>
              </a:ext>
            </a:extLst>
          </p:cNvPr>
          <p:cNvSpPr>
            <a:spLocks noGrp="1"/>
          </p:cNvSpPr>
          <p:nvPr/>
        </p:nvSpPr>
        <p:spPr>
          <a:xfrm>
            <a:off x="3524250" y="4000500"/>
            <a:ext cx="7000875" cy="762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206"/>
          </a:bodyPr>
          <a:lstStyle/>
          <a:p>
            <a:pPr algn="l">
              <a:def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Sebutkan sebanyak mungkin kegunaan lain dari sebuah gelas plastik. Kuantitas dulu, penilaian belakangan.</a:t>
            </a:r>
          </a:p>
        </p:txBody>
      </p:sp>
    </p:spTree>
    <p:extLst>
      <p:ext uri="{BB962C8B-B14F-4D97-AF65-F5344CB8AC3E}">
        <p14:creationId xmlns:p14="http://schemas.microsoft.com/office/powerpoint/2010/main" val="30952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335C099-894B-4A64-87A1-FCD8D05A0E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EB5757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2EF5EE-6A66-460E-8259-DA008F11D425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32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Empathy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D5560-3AB9-4B91-B4AD-8C0CFE157A2A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EB575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EB575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BCF27F-AB80-4768-87AC-D957DFE7FF91}"/>
              </a:ext>
            </a:extLst>
          </p:cNvPr>
          <p:cNvSpPr>
            <a:spLocks noGrp="1"/>
          </p:cNvSpPr>
          <p:nvPr/>
        </p:nvSpPr>
        <p:spPr>
          <a:xfrm>
            <a:off x="762000" y="2162847"/>
            <a:ext cx="6226629" cy="205605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124"/>
          </a:bodyPr>
          <a:lstStyle/>
          <a:p>
            <a:pPr algn="l">
              <a:defRPr sz="23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Empati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berarti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memahami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emosi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keadaan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niat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pikiran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dan </a:t>
            </a:r>
            <a:r>
              <a:rPr sz="2325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kebutuhan</a:t>
            </a:r>
            <a:r>
              <a:rPr sz="2325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orang lain.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0AD94F9-B1B2-4FA4-B201-5E461269CCF9}"/>
              </a:ext>
            </a:extLst>
          </p:cNvPr>
          <p:cNvSpPr>
            <a:spLocks noGrp="1"/>
          </p:cNvSpPr>
          <p:nvPr/>
        </p:nvSpPr>
        <p:spPr>
          <a:xfrm>
            <a:off x="762000" y="5286375"/>
            <a:ext cx="10382250" cy="619125"/>
          </a:xfrm>
          <a:prstGeom prst="roundRect">
            <a:avLst>
              <a:gd name="adj" fmla="val 12308"/>
            </a:avLst>
          </a:prstGeom>
          <a:solidFill>
            <a:srgbClr val="EAF3FF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D79955-424A-44E8-B754-F34729A36DDC}"/>
              </a:ext>
            </a:extLst>
          </p:cNvPr>
          <p:cNvSpPr>
            <a:spLocks noGrp="1"/>
          </p:cNvSpPr>
          <p:nvPr/>
        </p:nvSpPr>
        <p:spPr>
          <a:xfrm>
            <a:off x="1095375" y="5381625"/>
            <a:ext cx="9715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140"/>
          </a:bodyPr>
          <a:lstStyle/>
          <a:p>
            <a:pPr algn="ctr">
              <a:defRPr sz="180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Insight pelanggan lebih bernilai daripada asumsi yang terdengar meyakinkan.</a:t>
            </a:r>
          </a:p>
        </p:txBody>
      </p:sp>
      <p:pic>
        <p:nvPicPr>
          <p:cNvPr id="15" name="Picture 14" descr="Gambar Eyes emoji gif - Unduh Gratis di Magnific (sebelumnya Freepik)">
            <a:extLst>
              <a:ext uri="{FF2B5EF4-FFF2-40B4-BE49-F238E27FC236}">
                <a16:creationId xmlns:a16="http://schemas.microsoft.com/office/drawing/2014/main" id="{7B920938-A33B-BCA2-A7E9-6E0E10B3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974" y="1598450"/>
            <a:ext cx="1726163" cy="1726163"/>
          </a:xfrm>
          <a:prstGeom prst="rect">
            <a:avLst/>
          </a:prstGeom>
        </p:spPr>
      </p:pic>
      <p:pic>
        <p:nvPicPr>
          <p:cNvPr id="17" name="Picture 16" descr="1.100+ Listening Emoticon Ilustrasi, Grafik Vektor, &amp; Clip Art Bebas  Royalti Terbaik - iStock">
            <a:extLst>
              <a:ext uri="{FF2B5EF4-FFF2-40B4-BE49-F238E27FC236}">
                <a16:creationId xmlns:a16="http://schemas.microsoft.com/office/drawing/2014/main" id="{E24CEBA3-0EB0-1597-39F3-1A4D1CD69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5562" y="1287807"/>
            <a:ext cx="1490581" cy="1076531"/>
          </a:xfrm>
          <a:prstGeom prst="rect">
            <a:avLst/>
          </a:prstGeom>
        </p:spPr>
      </p:pic>
      <p:pic>
        <p:nvPicPr>
          <p:cNvPr id="18" name="Picture 17" descr="Png 3d feeling loved emoticon smiling face with three hearts sticker  transparent background | Premium Photo">
            <a:extLst>
              <a:ext uri="{FF2B5EF4-FFF2-40B4-BE49-F238E27FC236}">
                <a16:creationId xmlns:a16="http://schemas.microsoft.com/office/drawing/2014/main" id="{A7E6BAEC-73EE-0A11-F873-20D284967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8994" y="3286805"/>
            <a:ext cx="1174297" cy="117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7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94F685-376E-4576-8DE2-A82DFFB289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7AE60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43EAEB-B52E-4FA1-B699-EDF7487C1A90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Experiment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F40DEC-A0F7-455B-AB5C-BFCBEFA1073A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7695EF-CB6F-4EE5-BB4E-88B520AF4108}"/>
              </a:ext>
            </a:extLst>
          </p:cNvPr>
          <p:cNvSpPr>
            <a:spLocks noGrp="1"/>
          </p:cNvSpPr>
          <p:nvPr/>
        </p:nvSpPr>
        <p:spPr>
          <a:xfrm>
            <a:off x="857250" y="1190625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85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Eksperimen adalah bertindak untuk belajar.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9518122-E23B-42D8-88AB-F938E50D9B20}"/>
              </a:ext>
            </a:extLst>
          </p:cNvPr>
          <p:cNvSpPr>
            <a:spLocks noGrp="1"/>
          </p:cNvSpPr>
          <p:nvPr/>
        </p:nvSpPr>
        <p:spPr>
          <a:xfrm>
            <a:off x="904875" y="2381250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EAF3FF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316793-12A8-44F5-98E9-7E992BE4336A}"/>
              </a:ext>
            </a:extLst>
          </p:cNvPr>
          <p:cNvSpPr>
            <a:spLocks noGrp="1"/>
          </p:cNvSpPr>
          <p:nvPr/>
        </p:nvSpPr>
        <p:spPr>
          <a:xfrm>
            <a:off x="1524000" y="2543175"/>
            <a:ext cx="7143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88BBB0-BE9E-44CC-A24D-96A88055C8C3}"/>
              </a:ext>
            </a:extLst>
          </p:cNvPr>
          <p:cNvSpPr>
            <a:spLocks noGrp="1"/>
          </p:cNvSpPr>
          <p:nvPr/>
        </p:nvSpPr>
        <p:spPr>
          <a:xfrm>
            <a:off x="1095375" y="3143250"/>
            <a:ext cx="1571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ctr">
              <a:def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ASUMSI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AB43AA-1893-4DE6-888E-55481E5D54EB}"/>
              </a:ext>
            </a:extLst>
          </p:cNvPr>
          <p:cNvSpPr>
            <a:spLocks noGrp="1"/>
          </p:cNvSpPr>
          <p:nvPr/>
        </p:nvSpPr>
        <p:spPr>
          <a:xfrm>
            <a:off x="1095375" y="3571875"/>
            <a:ext cx="15716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Apa yang belum pasti?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60CA230-F017-49EF-B390-FCA707422ADF}"/>
              </a:ext>
            </a:extLst>
          </p:cNvPr>
          <p:cNvSpPr>
            <a:spLocks noGrp="1"/>
          </p:cNvSpPr>
          <p:nvPr/>
        </p:nvSpPr>
        <p:spPr>
          <a:xfrm>
            <a:off x="3714750" y="2381250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EAF8F0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D62922-1B51-4533-9F94-0B38F3B00BD7}"/>
              </a:ext>
            </a:extLst>
          </p:cNvPr>
          <p:cNvSpPr>
            <a:spLocks noGrp="1"/>
          </p:cNvSpPr>
          <p:nvPr/>
        </p:nvSpPr>
        <p:spPr>
          <a:xfrm>
            <a:off x="4333875" y="2543175"/>
            <a:ext cx="7143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26B961-AF85-4862-801C-B7AA6F08AC68}"/>
              </a:ext>
            </a:extLst>
          </p:cNvPr>
          <p:cNvSpPr>
            <a:spLocks noGrp="1"/>
          </p:cNvSpPr>
          <p:nvPr/>
        </p:nvSpPr>
        <p:spPr>
          <a:xfrm>
            <a:off x="3905250" y="3143250"/>
            <a:ext cx="1571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ctr">
              <a:def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UJI KECIL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6E90CE-CCA8-4C64-9763-75522A21ECEF}"/>
              </a:ext>
            </a:extLst>
          </p:cNvPr>
          <p:cNvSpPr>
            <a:spLocks noGrp="1"/>
          </p:cNvSpPr>
          <p:nvPr/>
        </p:nvSpPr>
        <p:spPr>
          <a:xfrm>
            <a:off x="3905250" y="3571875"/>
            <a:ext cx="15716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Apa tindakan termurah?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9D7F7A-CEBA-4361-BE22-CC216CC7961A}"/>
              </a:ext>
            </a:extLst>
          </p:cNvPr>
          <p:cNvSpPr>
            <a:spLocks noGrp="1"/>
          </p:cNvSpPr>
          <p:nvPr/>
        </p:nvSpPr>
        <p:spPr>
          <a:xfrm>
            <a:off x="6524625" y="2381250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EAF3FF"/>
          </a:solidFill>
          <a:ln w="0">
            <a:noFill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E5A554E-2A3D-4DFF-9483-0043B54BD11D}"/>
              </a:ext>
            </a:extLst>
          </p:cNvPr>
          <p:cNvSpPr>
            <a:spLocks noGrp="1"/>
          </p:cNvSpPr>
          <p:nvPr/>
        </p:nvSpPr>
        <p:spPr>
          <a:xfrm>
            <a:off x="7143750" y="2543175"/>
            <a:ext cx="7143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A3FF75-1FAD-4782-9BEA-AE1898F17008}"/>
              </a:ext>
            </a:extLst>
          </p:cNvPr>
          <p:cNvSpPr>
            <a:spLocks noGrp="1"/>
          </p:cNvSpPr>
          <p:nvPr/>
        </p:nvSpPr>
        <p:spPr>
          <a:xfrm>
            <a:off x="6715125" y="3143250"/>
            <a:ext cx="1571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ctr">
              <a:def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BUKTI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B61A1C9-E9E4-4560-A244-F152D64D28A2}"/>
              </a:ext>
            </a:extLst>
          </p:cNvPr>
          <p:cNvSpPr>
            <a:spLocks noGrp="1"/>
          </p:cNvSpPr>
          <p:nvPr/>
        </p:nvSpPr>
        <p:spPr>
          <a:xfrm>
            <a:off x="6715125" y="3571875"/>
            <a:ext cx="15716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Apa respons nyata?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3201F7B-5C96-460F-BF78-F97BE31F4DF4}"/>
              </a:ext>
            </a:extLst>
          </p:cNvPr>
          <p:cNvSpPr>
            <a:spLocks noGrp="1"/>
          </p:cNvSpPr>
          <p:nvPr/>
        </p:nvSpPr>
        <p:spPr>
          <a:xfrm>
            <a:off x="9334500" y="2381250"/>
            <a:ext cx="1952625" cy="2000250"/>
          </a:xfrm>
          <a:prstGeom prst="roundRect">
            <a:avLst>
              <a:gd name="adj" fmla="val 3902"/>
            </a:avLst>
          </a:prstGeom>
          <a:solidFill>
            <a:srgbClr val="EAF8F0"/>
          </a:solidFill>
          <a:ln w="0"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1308C0-B024-43CE-B7BF-5BB7ACB8E7B7}"/>
              </a:ext>
            </a:extLst>
          </p:cNvPr>
          <p:cNvSpPr>
            <a:spLocks noGrp="1"/>
          </p:cNvSpPr>
          <p:nvPr/>
        </p:nvSpPr>
        <p:spPr>
          <a:xfrm>
            <a:off x="9953625" y="2543175"/>
            <a:ext cx="71437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55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4E7370E-91B8-4DC5-8F80-F340C50B94C9}"/>
              </a:ext>
            </a:extLst>
          </p:cNvPr>
          <p:cNvSpPr>
            <a:spLocks noGrp="1"/>
          </p:cNvSpPr>
          <p:nvPr/>
        </p:nvSpPr>
        <p:spPr>
          <a:xfrm>
            <a:off x="9525000" y="3143250"/>
            <a:ext cx="1571625" cy="304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333"/>
          </a:bodyPr>
          <a:lstStyle/>
          <a:p>
            <a:pPr algn="ctr">
              <a:def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ITERASI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4E4DB7C-F118-4F03-B105-055679D98103}"/>
              </a:ext>
            </a:extLst>
          </p:cNvPr>
          <p:cNvSpPr>
            <a:spLocks noGrp="1"/>
          </p:cNvSpPr>
          <p:nvPr/>
        </p:nvSpPr>
        <p:spPr>
          <a:xfrm>
            <a:off x="9525000" y="3571875"/>
            <a:ext cx="1571625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B6472"/>
                </a:solidFill>
                <a:latin typeface="DejaVu Sans"/>
                <a:ea typeface="DejaVu Sans"/>
                <a:cs typeface="DejaVu Sans"/>
              </a:rPr>
              <a:t>Apa yang perlu diubah?</a:t>
            </a:r>
          </a:p>
        </p:txBody>
      </p:sp>
    </p:spTree>
    <p:extLst>
      <p:ext uri="{BB962C8B-B14F-4D97-AF65-F5344CB8AC3E}">
        <p14:creationId xmlns:p14="http://schemas.microsoft.com/office/powerpoint/2010/main" val="694345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2594B16-2AD6-45F3-9C01-BE42801236E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8E6DD7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482345-9255-4A52-A1EF-ED3FC6F7F4BA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Reflection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6D66BB-D85D-4C51-A8CB-82FD753B8F54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8E6D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E6DD7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2F9F86-504D-46BD-BA48-1367323F6AF0}"/>
              </a:ext>
            </a:extLst>
          </p:cNvPr>
          <p:cNvSpPr>
            <a:spLocks noGrp="1"/>
          </p:cNvSpPr>
          <p:nvPr/>
        </p:nvSpPr>
        <p:spPr>
          <a:xfrm>
            <a:off x="904875" y="1190625"/>
            <a:ext cx="1038225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1183" lnSpcReduction="10000"/>
          </a:bodyPr>
          <a:lstStyle/>
          <a:p>
            <a:pPr algn="ctr">
              <a:defRPr sz="23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Refleksi menyusun pengalaman menjadi pembelajaran yang dapat digunakan lagi.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25CD43-AD2D-4304-9CE8-12975B9AE6BE}"/>
              </a:ext>
            </a:extLst>
          </p:cNvPr>
          <p:cNvSpPr>
            <a:spLocks noGrp="1"/>
          </p:cNvSpPr>
          <p:nvPr/>
        </p:nvSpPr>
        <p:spPr>
          <a:xfrm>
            <a:off x="904875" y="2476500"/>
            <a:ext cx="2762250" cy="2000250"/>
          </a:xfrm>
          <a:prstGeom prst="roundRect">
            <a:avLst>
              <a:gd name="adj" fmla="val 3810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55E2DD-32B9-4385-9D56-FA623C7F8172}"/>
              </a:ext>
            </a:extLst>
          </p:cNvPr>
          <p:cNvSpPr>
            <a:spLocks noGrp="1"/>
          </p:cNvSpPr>
          <p:nvPr/>
        </p:nvSpPr>
        <p:spPr>
          <a:xfrm>
            <a:off x="1143000" y="27622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APA?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18B1D0-12CC-477E-8E0B-35FA45F2D06D}"/>
              </a:ext>
            </a:extLst>
          </p:cNvPr>
          <p:cNvSpPr>
            <a:spLocks noGrp="1"/>
          </p:cNvSpPr>
          <p:nvPr/>
        </p:nvSpPr>
        <p:spPr>
          <a:xfrm>
            <a:off x="1238250" y="3381375"/>
            <a:ext cx="2095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Apa yang terjadi?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B2E68A-37EE-4310-A997-BF49AEDC6A68}"/>
              </a:ext>
            </a:extLst>
          </p:cNvPr>
          <p:cNvSpPr>
            <a:spLocks noGrp="1"/>
          </p:cNvSpPr>
          <p:nvPr/>
        </p:nvSpPr>
        <p:spPr>
          <a:xfrm>
            <a:off x="4143375" y="2476500"/>
            <a:ext cx="2762250" cy="2000250"/>
          </a:xfrm>
          <a:prstGeom prst="roundRect">
            <a:avLst>
              <a:gd name="adj" fmla="val 3810"/>
            </a:avLst>
          </a:prstGeom>
          <a:solidFill>
            <a:srgbClr val="8E6DD7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ECA579-3304-4C26-947A-1F664A568A8C}"/>
              </a:ext>
            </a:extLst>
          </p:cNvPr>
          <p:cNvSpPr>
            <a:spLocks noGrp="1"/>
          </p:cNvSpPr>
          <p:nvPr/>
        </p:nvSpPr>
        <p:spPr>
          <a:xfrm>
            <a:off x="4381500" y="27622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LALU?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8E1727-9EE7-44AA-B55E-43044EE24113}"/>
              </a:ext>
            </a:extLst>
          </p:cNvPr>
          <p:cNvSpPr>
            <a:spLocks noGrp="1"/>
          </p:cNvSpPr>
          <p:nvPr/>
        </p:nvSpPr>
        <p:spPr>
          <a:xfrm>
            <a:off x="4476750" y="3381375"/>
            <a:ext cx="2095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Apa maknanya?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9FAAFA9-EE2D-46BE-B3C9-D7D88B9C9D59}"/>
              </a:ext>
            </a:extLst>
          </p:cNvPr>
          <p:cNvSpPr>
            <a:spLocks noGrp="1"/>
          </p:cNvSpPr>
          <p:nvPr/>
        </p:nvSpPr>
        <p:spPr>
          <a:xfrm>
            <a:off x="7381875" y="2476500"/>
            <a:ext cx="2762250" cy="2000250"/>
          </a:xfrm>
          <a:prstGeom prst="roundRect">
            <a:avLst>
              <a:gd name="adj" fmla="val 3810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2245E4-69D0-40F5-A670-0223B6200B11}"/>
              </a:ext>
            </a:extLst>
          </p:cNvPr>
          <p:cNvSpPr>
            <a:spLocks noGrp="1"/>
          </p:cNvSpPr>
          <p:nvPr/>
        </p:nvSpPr>
        <p:spPr>
          <a:xfrm>
            <a:off x="7620000" y="27622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BERIKUTNYA?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B1B213-C3D0-4F7F-870C-048BE65DE8AF}"/>
              </a:ext>
            </a:extLst>
          </p:cNvPr>
          <p:cNvSpPr>
            <a:spLocks noGrp="1"/>
          </p:cNvSpPr>
          <p:nvPr/>
        </p:nvSpPr>
        <p:spPr>
          <a:xfrm>
            <a:off x="7715250" y="3381375"/>
            <a:ext cx="2095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Apa yang akan diubah?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94D1A43-94BC-4127-B240-D93B1C594012}"/>
              </a:ext>
            </a:extLst>
          </p:cNvPr>
          <p:cNvSpPr>
            <a:spLocks noGrp="1"/>
          </p:cNvSpPr>
          <p:nvPr/>
        </p:nvSpPr>
        <p:spPr>
          <a:xfrm>
            <a:off x="1571625" y="5286375"/>
            <a:ext cx="9048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33" lnSpcReduction="10000"/>
          </a:bodyPr>
          <a:lstStyle/>
          <a:p>
            <a:pPr algn="ctr">
              <a:defRPr sz="1875" b="1">
                <a:solidFill>
                  <a:srgbClr val="8E6DD7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8E6DD7"/>
                </a:solidFill>
                <a:latin typeface="DejaVu Sans"/>
                <a:ea typeface="DejaVu Sans"/>
                <a:cs typeface="DejaVu Sans"/>
              </a:rPr>
              <a:t>Tanpa refleksi, aktivitas hanya menjadi pengalaman. Dengan refleksi, pengalaman menjadi pengetahuan.</a:t>
            </a:r>
          </a:p>
        </p:txBody>
      </p:sp>
    </p:spTree>
    <p:extLst>
      <p:ext uri="{BB962C8B-B14F-4D97-AF65-F5344CB8AC3E}">
        <p14:creationId xmlns:p14="http://schemas.microsoft.com/office/powerpoint/2010/main" val="1453464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5D2457-1981-44DC-9E0F-9390B02D9AD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F2994A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117710-23C5-4B72-9D34-32BD49F41AE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Cara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</a:t>
            </a:r>
            <a:r>
              <a:rPr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ebiasaan</a:t>
            </a: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en-US"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</a:t>
            </a:r>
            <a:r>
              <a:rPr sz="255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erbentuk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E00539-E062-4BDC-9687-968AB9C65B93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7D7274-9117-4CFE-93D8-377F5BF7F48A}"/>
              </a:ext>
            </a:extLst>
          </p:cNvPr>
          <p:cNvSpPr>
            <a:spLocks noGrp="1"/>
          </p:cNvSpPr>
          <p:nvPr/>
        </p:nvSpPr>
        <p:spPr>
          <a:xfrm>
            <a:off x="1023937" y="4746172"/>
            <a:ext cx="103822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940" lnSpcReduction="10000"/>
          </a:bodyPr>
          <a:lstStyle/>
          <a:p>
            <a:pPr algn="ctr">
              <a:defRPr sz="210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Kebiasaan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adalah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pola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perilaku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yang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dilakukan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berulang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sering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kali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tanpa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2100" b="1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disadari</a:t>
            </a:r>
            <a:r>
              <a:rPr sz="210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9D53FD-39E5-491B-BC42-7631215E2C2B}"/>
              </a:ext>
            </a:extLst>
          </p:cNvPr>
          <p:cNvSpPr>
            <a:spLocks noGrp="1"/>
          </p:cNvSpPr>
          <p:nvPr/>
        </p:nvSpPr>
        <p:spPr>
          <a:xfrm>
            <a:off x="1190625" y="2333625"/>
            <a:ext cx="2857500" cy="1952625"/>
          </a:xfrm>
          <a:prstGeom prst="roundRect">
            <a:avLst>
              <a:gd name="adj" fmla="val 3902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81E023-497B-44FA-994B-36EA08C0EA36}"/>
              </a:ext>
            </a:extLst>
          </p:cNvPr>
          <p:cNvSpPr>
            <a:spLocks noGrp="1"/>
          </p:cNvSpPr>
          <p:nvPr/>
        </p:nvSpPr>
        <p:spPr>
          <a:xfrm>
            <a:off x="1428750" y="26193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36"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PEMICU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F9CDD-D548-435B-8547-33261112F1A6}"/>
              </a:ext>
            </a:extLst>
          </p:cNvPr>
          <p:cNvSpPr>
            <a:spLocks noGrp="1"/>
          </p:cNvSpPr>
          <p:nvPr/>
        </p:nvSpPr>
        <p:spPr>
          <a:xfrm>
            <a:off x="1524000" y="3286125"/>
            <a:ext cx="2190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Situasi yang mengingatkan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B33B97-5678-45EC-9A52-CAD9FE624EF8}"/>
              </a:ext>
            </a:extLst>
          </p:cNvPr>
          <p:cNvSpPr>
            <a:spLocks noGrp="1"/>
          </p:cNvSpPr>
          <p:nvPr/>
        </p:nvSpPr>
        <p:spPr>
          <a:xfrm>
            <a:off x="4429125" y="2333625"/>
            <a:ext cx="2857500" cy="1952625"/>
          </a:xfrm>
          <a:prstGeom prst="roundRect">
            <a:avLst>
              <a:gd name="adj" fmla="val 3902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FF4297-C8A4-4242-B5D3-E5C2666944FB}"/>
              </a:ext>
            </a:extLst>
          </p:cNvPr>
          <p:cNvSpPr>
            <a:spLocks noGrp="1"/>
          </p:cNvSpPr>
          <p:nvPr/>
        </p:nvSpPr>
        <p:spPr>
          <a:xfrm>
            <a:off x="4667250" y="26193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36"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TINDAKAN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010DE4-E9AD-4294-B2F2-9DAAAFF87E50}"/>
              </a:ext>
            </a:extLst>
          </p:cNvPr>
          <p:cNvSpPr>
            <a:spLocks noGrp="1"/>
          </p:cNvSpPr>
          <p:nvPr/>
        </p:nvSpPr>
        <p:spPr>
          <a:xfrm>
            <a:off x="4762500" y="3286125"/>
            <a:ext cx="2190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Perilaku yang dilakukan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AB263AA-72FA-43E1-93D4-E014FC4B473E}"/>
              </a:ext>
            </a:extLst>
          </p:cNvPr>
          <p:cNvSpPr>
            <a:spLocks noGrp="1"/>
          </p:cNvSpPr>
          <p:nvPr/>
        </p:nvSpPr>
        <p:spPr>
          <a:xfrm>
            <a:off x="7667625" y="2333625"/>
            <a:ext cx="2857500" cy="1952625"/>
          </a:xfrm>
          <a:prstGeom prst="roundRect">
            <a:avLst>
              <a:gd name="adj" fmla="val 3902"/>
            </a:avLst>
          </a:prstGeom>
          <a:solidFill>
            <a:srgbClr val="27AE60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FA8F06-CEA7-4EC5-9160-4DE9165CD863}"/>
              </a:ext>
            </a:extLst>
          </p:cNvPr>
          <p:cNvSpPr>
            <a:spLocks noGrp="1"/>
          </p:cNvSpPr>
          <p:nvPr/>
        </p:nvSpPr>
        <p:spPr>
          <a:xfrm>
            <a:off x="7905750" y="2619375"/>
            <a:ext cx="2381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436"/>
          </a:bodyPr>
          <a:lstStyle/>
          <a:p>
            <a:pPr algn="ctr">
              <a:def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HASIL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D000B0-4E0E-460A-9F97-C4CE9AEAB5E8}"/>
              </a:ext>
            </a:extLst>
          </p:cNvPr>
          <p:cNvSpPr>
            <a:spLocks noGrp="1"/>
          </p:cNvSpPr>
          <p:nvPr/>
        </p:nvSpPr>
        <p:spPr>
          <a:xfrm>
            <a:off x="8001000" y="3286125"/>
            <a:ext cx="219075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Manfaat yang terasa</a:t>
            </a:r>
          </a:p>
        </p:txBody>
      </p:sp>
    </p:spTree>
    <p:extLst>
      <p:ext uri="{BB962C8B-B14F-4D97-AF65-F5344CB8AC3E}">
        <p14:creationId xmlns:p14="http://schemas.microsoft.com/office/powerpoint/2010/main" val="2018175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603EB87-5C87-45FC-9CE7-1018B37608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F80ED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F98E6D-43F2-4D4D-A6AC-15850C65E5AF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Tiga </a:t>
            </a: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</a:t>
            </a: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ntrepreneurial </a:t>
            </a: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H</a:t>
            </a:r>
            <a:r>
              <a:rPr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abits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3AE663-151A-48FA-878B-6A55848079E5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C48188-D492-4209-9302-7BBB63116AA8}"/>
              </a:ext>
            </a:extLst>
          </p:cNvPr>
          <p:cNvSpPr>
            <a:spLocks noGrp="1"/>
          </p:cNvSpPr>
          <p:nvPr/>
        </p:nvSpPr>
        <p:spPr>
          <a:xfrm>
            <a:off x="762000" y="1428750"/>
            <a:ext cx="2524125" cy="1000125"/>
          </a:xfrm>
          <a:prstGeom prst="roundRect">
            <a:avLst>
              <a:gd name="adj" fmla="val 7619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D2889C-D804-476D-912B-E7470D26C211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SELF-LEADERSHIP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9BBD5-4108-483A-AA90-D8B76404F3D8}"/>
              </a:ext>
            </a:extLst>
          </p:cNvPr>
          <p:cNvSpPr>
            <a:spLocks noGrp="1"/>
          </p:cNvSpPr>
          <p:nvPr/>
        </p:nvSpPr>
        <p:spPr>
          <a:xfrm>
            <a:off x="3714750" y="1409700"/>
            <a:ext cx="723900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Mengelola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perilaku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motivasi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, dan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pikiran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agar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tetap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bergerak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menuju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725" b="0" dirty="0" err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tujuan</a:t>
            </a:r>
            <a:r>
              <a:rPr sz="1725" b="0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489FE6-9645-43CE-920E-BC1D6B702599}"/>
              </a:ext>
            </a:extLst>
          </p:cNvPr>
          <p:cNvSpPr>
            <a:spLocks noGrp="1"/>
          </p:cNvSpPr>
          <p:nvPr/>
        </p:nvSpPr>
        <p:spPr>
          <a:xfrm>
            <a:off x="762000" y="3000375"/>
            <a:ext cx="2524125" cy="1000125"/>
          </a:xfrm>
          <a:prstGeom prst="roundRect">
            <a:avLst>
              <a:gd name="adj" fmla="val 7619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2F9E9F2-E3F8-437F-9887-C561E4691F35}"/>
              </a:ext>
            </a:extLst>
          </p:cNvPr>
          <p:cNvSpPr>
            <a:spLocks noGrp="1"/>
          </p:cNvSpPr>
          <p:nvPr/>
        </p:nvSpPr>
        <p:spPr>
          <a:xfrm>
            <a:off x="904875" y="3190875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CREATIVITY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1E7A99-6067-4EF7-BDAD-790DAB81F8EF}"/>
              </a:ext>
            </a:extLst>
          </p:cNvPr>
          <p:cNvSpPr>
            <a:spLocks noGrp="1"/>
          </p:cNvSpPr>
          <p:nvPr/>
        </p:nvSpPr>
        <p:spPr>
          <a:xfrm>
            <a:off x="3714750" y="2981325"/>
            <a:ext cx="723900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Melatih keterbukaan, kegigihan, dan keberanian menghasilkan ide yang bernilai.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A2DC2FE-2ED1-494A-9D4E-95F04D4DE657}"/>
              </a:ext>
            </a:extLst>
          </p:cNvPr>
          <p:cNvSpPr>
            <a:spLocks noGrp="1"/>
          </p:cNvSpPr>
          <p:nvPr/>
        </p:nvSpPr>
        <p:spPr>
          <a:xfrm>
            <a:off x="762000" y="4572000"/>
            <a:ext cx="2524125" cy="1000125"/>
          </a:xfrm>
          <a:prstGeom prst="roundRect">
            <a:avLst>
              <a:gd name="adj" fmla="val 7619"/>
            </a:avLst>
          </a:prstGeom>
          <a:solidFill>
            <a:srgbClr val="27AE60"/>
          </a:solidFill>
          <a:ln w="0">
            <a:noFill/>
          </a:ln>
        </p:spPr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0E50D0-29E8-4167-982B-CE6CAB2A9F1E}"/>
              </a:ext>
            </a:extLst>
          </p:cNvPr>
          <p:cNvSpPr>
            <a:spLocks noGrp="1"/>
          </p:cNvSpPr>
          <p:nvPr/>
        </p:nvSpPr>
        <p:spPr>
          <a:xfrm>
            <a:off x="904875" y="4762500"/>
            <a:ext cx="2238375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IMPROVISATION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69FD90-5D70-4077-84E5-54B6FA8F7BA6}"/>
              </a:ext>
            </a:extLst>
          </p:cNvPr>
          <p:cNvSpPr>
            <a:spLocks noGrp="1"/>
          </p:cNvSpPr>
          <p:nvPr/>
        </p:nvSpPr>
        <p:spPr>
          <a:xfrm>
            <a:off x="3714750" y="4552950"/>
            <a:ext cx="7239000" cy="1047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Mendengar, menerima situasi, lalu mengubah arah dengan cepat ketika kondisi berubah.</a:t>
            </a:r>
          </a:p>
        </p:txBody>
      </p:sp>
    </p:spTree>
    <p:extLst>
      <p:ext uri="{BB962C8B-B14F-4D97-AF65-F5344CB8AC3E}">
        <p14:creationId xmlns:p14="http://schemas.microsoft.com/office/powerpoint/2010/main" val="52200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CD7CB83-48F5-4FAB-B73F-C75B949E17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8E6DD7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DB73B0-D7F3-4349-A538-F3947AFA154C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550" b="1" dirty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KEY POINTS</a:t>
            </a:r>
            <a:endParaRPr sz="2550" b="1" dirty="0">
              <a:solidFill>
                <a:srgbClr val="14213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4A3A48-D5BA-4094-A1DF-1CBBB6BEAC6A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8E6DD7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E6DD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59276A-2DB5-4286-8F99-9FD1BC776034}"/>
              </a:ext>
            </a:extLst>
          </p:cNvPr>
          <p:cNvSpPr>
            <a:spLocks noGrp="1"/>
          </p:cNvSpPr>
          <p:nvPr/>
        </p:nvSpPr>
        <p:spPr>
          <a:xfrm>
            <a:off x="952500" y="1381125"/>
            <a:ext cx="2381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F80E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80ED"/>
                </a:solidFill>
                <a:latin typeface="DejaVu Sans"/>
                <a:ea typeface="DejaVu Sans"/>
                <a:cs typeface="DejaVu Sans"/>
              </a:rPr>
              <a:t>SKILLS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54D3C0-68B9-4AB4-9CD4-CD8E10312D81}"/>
              </a:ext>
            </a:extLst>
          </p:cNvPr>
          <p:cNvSpPr>
            <a:spLocks noGrp="1"/>
          </p:cNvSpPr>
          <p:nvPr/>
        </p:nvSpPr>
        <p:spPr>
          <a:xfrm>
            <a:off x="4524375" y="1381125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F2994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F2994A"/>
                </a:solidFill>
                <a:latin typeface="DejaVu Sans"/>
                <a:ea typeface="DejaVu Sans"/>
                <a:cs typeface="DejaVu Sans"/>
              </a:rPr>
              <a:t>LATIHAN BERULANG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730B62-1179-4699-B36F-3B2BD8795D47}"/>
              </a:ext>
            </a:extLst>
          </p:cNvPr>
          <p:cNvSpPr>
            <a:spLocks noGrp="1"/>
          </p:cNvSpPr>
          <p:nvPr/>
        </p:nvSpPr>
        <p:spPr>
          <a:xfrm>
            <a:off x="8858250" y="1381125"/>
            <a:ext cx="2381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HABITS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39E46EA-CC04-43F2-80E4-C41721B864E0}"/>
              </a:ext>
            </a:extLst>
          </p:cNvPr>
          <p:cNvSpPr>
            <a:spLocks noGrp="1"/>
          </p:cNvSpPr>
          <p:nvPr/>
        </p:nvSpPr>
        <p:spPr>
          <a:xfrm>
            <a:off x="809625" y="2095500"/>
            <a:ext cx="2667000" cy="2762250"/>
          </a:xfrm>
          <a:prstGeom prst="roundRect">
            <a:avLst>
              <a:gd name="adj" fmla="val 2857"/>
            </a:avLst>
          </a:prstGeom>
          <a:solidFill>
            <a:srgbClr val="EAF3FF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492ED5-C4AF-444E-8605-3E90AD128D74}"/>
              </a:ext>
            </a:extLst>
          </p:cNvPr>
          <p:cNvSpPr>
            <a:spLocks noGrp="1"/>
          </p:cNvSpPr>
          <p:nvPr/>
        </p:nvSpPr>
        <p:spPr>
          <a:xfrm>
            <a:off x="1143000" y="2476500"/>
            <a:ext cx="2000250" cy="2000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Play + Creativity</a:t>
            </a:r>
          </a:p>
          <a:p>
            <a:pPr algn="ctr">
              <a:def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Empathy</a:t>
            </a:r>
          </a:p>
          <a:p>
            <a:pPr algn="ctr">
              <a:def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Experiment</a:t>
            </a:r>
          </a:p>
          <a:p>
            <a:pPr algn="ctr">
              <a:def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Reflection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E09434F-1B9A-4186-842C-E0F03A709168}"/>
              </a:ext>
            </a:extLst>
          </p:cNvPr>
          <p:cNvSpPr>
            <a:spLocks noGrp="1"/>
          </p:cNvSpPr>
          <p:nvPr/>
        </p:nvSpPr>
        <p:spPr>
          <a:xfrm>
            <a:off x="4762500" y="2095500"/>
            <a:ext cx="2667000" cy="2762250"/>
          </a:xfrm>
          <a:prstGeom prst="roundRect">
            <a:avLst>
              <a:gd name="adj" fmla="val 2857"/>
            </a:avLst>
          </a:prstGeom>
          <a:solidFill>
            <a:srgbClr val="FFF1E5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E16EA2-954A-4C36-ACE5-0555C8E9AE7F}"/>
              </a:ext>
            </a:extLst>
          </p:cNvPr>
          <p:cNvSpPr>
            <a:spLocks noGrp="1"/>
          </p:cNvSpPr>
          <p:nvPr/>
        </p:nvSpPr>
        <p:spPr>
          <a:xfrm>
            <a:off x="5095875" y="2476500"/>
            <a:ext cx="2000250" cy="2000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498"/>
          </a:bodyPr>
          <a:lstStyle/>
          <a:p>
            <a:pPr algn="ctr">
              <a:def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Mulai kecil</a:t>
            </a:r>
          </a:p>
          <a:p>
            <a:pPr algn="ctr">
              <a:def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Menerima feedback</a:t>
            </a:r>
          </a:p>
          <a:p>
            <a:pPr algn="ctr">
              <a:def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Mengubah ide</a:t>
            </a:r>
          </a:p>
          <a:p>
            <a:pPr algn="ctr">
              <a:def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Mencatat pelajaran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1C1983E-D74A-47FF-A6A6-8664A871DE44}"/>
              </a:ext>
            </a:extLst>
          </p:cNvPr>
          <p:cNvSpPr>
            <a:spLocks noGrp="1"/>
          </p:cNvSpPr>
          <p:nvPr/>
        </p:nvSpPr>
        <p:spPr>
          <a:xfrm>
            <a:off x="8715375" y="2095500"/>
            <a:ext cx="2667000" cy="2762250"/>
          </a:xfrm>
          <a:prstGeom prst="roundRect">
            <a:avLst>
              <a:gd name="adj" fmla="val 2857"/>
            </a:avLst>
          </a:prstGeom>
          <a:solidFill>
            <a:srgbClr val="EAF8F0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A2F000-561A-4FDA-B830-36E4A15C8924}"/>
              </a:ext>
            </a:extLst>
          </p:cNvPr>
          <p:cNvSpPr>
            <a:spLocks noGrp="1"/>
          </p:cNvSpPr>
          <p:nvPr/>
        </p:nvSpPr>
        <p:spPr>
          <a:xfrm>
            <a:off x="9048750" y="2667000"/>
            <a:ext cx="2000250" cy="1619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012"/>
          </a:bodyPr>
          <a:lstStyle/>
          <a:p>
            <a:pPr algn="ctr">
              <a:def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Self-Leadership</a:t>
            </a:r>
          </a:p>
          <a:p>
            <a:pPr algn="ctr">
              <a:def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Creativity</a:t>
            </a:r>
          </a:p>
          <a:p>
            <a:pPr algn="ctr">
              <a:def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Improvisation</a:t>
            </a:r>
          </a:p>
        </p:txBody>
      </p:sp>
    </p:spTree>
    <p:extLst>
      <p:ext uri="{BB962C8B-B14F-4D97-AF65-F5344CB8AC3E}">
        <p14:creationId xmlns:p14="http://schemas.microsoft.com/office/powerpoint/2010/main" val="477056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6ABC45A4-B028-41B9-8437-9643A181F4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27AE60"/>
          </a:solidFill>
          <a:ln w="0">
            <a:noFill/>
          </a:ln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8BC684-6266-404C-A439-3E2EF5DFD7E9}"/>
              </a:ext>
            </a:extLst>
          </p:cNvPr>
          <p:cNvSpPr>
            <a:spLocks noGrp="1"/>
          </p:cNvSpPr>
          <p:nvPr/>
        </p:nvSpPr>
        <p:spPr>
          <a:xfrm>
            <a:off x="571500" y="361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Tantangan 7 hari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6668B8-5ED7-4895-96A2-1F2250A26FAB}"/>
              </a:ext>
            </a:extLst>
          </p:cNvPr>
          <p:cNvSpPr>
            <a:spLocks noGrp="1"/>
          </p:cNvSpPr>
          <p:nvPr/>
        </p:nvSpPr>
        <p:spPr>
          <a:xfrm>
            <a:off x="11144250" y="400050"/>
            <a:ext cx="52387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200" b="1">
                <a:solidFill>
                  <a:srgbClr val="27AE6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7AE60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911F0BF-1036-4C49-8816-2D9CC0192D6F}"/>
              </a:ext>
            </a:extLst>
          </p:cNvPr>
          <p:cNvSpPr>
            <a:spLocks noGrp="1"/>
          </p:cNvSpPr>
          <p:nvPr/>
        </p:nvSpPr>
        <p:spPr>
          <a:xfrm>
            <a:off x="857250" y="1143000"/>
            <a:ext cx="10477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175" b="1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Pilih satu entrepreneurial habit yang ingin dibangun minggu ini.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CAD86DC-1A2A-4202-AD85-BEFAC272DA0D}"/>
              </a:ext>
            </a:extLst>
          </p:cNvPr>
          <p:cNvSpPr>
            <a:spLocks noGrp="1"/>
          </p:cNvSpPr>
          <p:nvPr/>
        </p:nvSpPr>
        <p:spPr>
          <a:xfrm>
            <a:off x="904875" y="20955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2F80ED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70190-D51A-41EB-BD62-DE29E33BC4B2}"/>
              </a:ext>
            </a:extLst>
          </p:cNvPr>
          <p:cNvSpPr>
            <a:spLocks noGrp="1"/>
          </p:cNvSpPr>
          <p:nvPr/>
        </p:nvSpPr>
        <p:spPr>
          <a:xfrm>
            <a:off x="1047750" y="215265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PEMICU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38CEBC-663D-43BD-A7EA-EF68A3ED85A1}"/>
              </a:ext>
            </a:extLst>
          </p:cNvPr>
          <p:cNvSpPr>
            <a:spLocks noGrp="1"/>
          </p:cNvSpPr>
          <p:nvPr/>
        </p:nvSpPr>
        <p:spPr>
          <a:xfrm>
            <a:off x="3714750" y="2095500"/>
            <a:ext cx="7143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Kapan saya akan melakukannya?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EC89033-003C-420E-9219-CA141A0FE069}"/>
              </a:ext>
            </a:extLst>
          </p:cNvPr>
          <p:cNvSpPr>
            <a:spLocks noGrp="1"/>
          </p:cNvSpPr>
          <p:nvPr/>
        </p:nvSpPr>
        <p:spPr>
          <a:xfrm>
            <a:off x="904875" y="295275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F2994A"/>
          </a:solidFill>
          <a:ln w="0">
            <a:noFill/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95E14E-970C-4F8A-991F-EC80A55938F6}"/>
              </a:ext>
            </a:extLst>
          </p:cNvPr>
          <p:cNvSpPr>
            <a:spLocks noGrp="1"/>
          </p:cNvSpPr>
          <p:nvPr/>
        </p:nvSpPr>
        <p:spPr>
          <a:xfrm>
            <a:off x="1047750" y="300990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TINDAKAN KECIL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79382D-64BA-4356-A949-AECE10C68598}"/>
              </a:ext>
            </a:extLst>
          </p:cNvPr>
          <p:cNvSpPr>
            <a:spLocks noGrp="1"/>
          </p:cNvSpPr>
          <p:nvPr/>
        </p:nvSpPr>
        <p:spPr>
          <a:xfrm>
            <a:off x="3714750" y="2952750"/>
            <a:ext cx="7143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Perilaku apa yang dapat selesai dalam 10 menit?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C9F040C-FD12-4FFD-9AEE-0CDEBFA5A193}"/>
              </a:ext>
            </a:extLst>
          </p:cNvPr>
          <p:cNvSpPr>
            <a:spLocks noGrp="1"/>
          </p:cNvSpPr>
          <p:nvPr/>
        </p:nvSpPr>
        <p:spPr>
          <a:xfrm>
            <a:off x="904875" y="38100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27AE60"/>
          </a:solidFill>
          <a:ln w="0">
            <a:noFill/>
          </a:ln>
        </p:spPr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719BBF-ACDB-4812-AE90-8E602389746A}"/>
              </a:ext>
            </a:extLst>
          </p:cNvPr>
          <p:cNvSpPr>
            <a:spLocks noGrp="1"/>
          </p:cNvSpPr>
          <p:nvPr/>
        </p:nvSpPr>
        <p:spPr>
          <a:xfrm>
            <a:off x="1047750" y="386715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HASIL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F96A42-F4B1-4145-A92E-CE48BEB5FF52}"/>
              </a:ext>
            </a:extLst>
          </p:cNvPr>
          <p:cNvSpPr>
            <a:spLocks noGrp="1"/>
          </p:cNvSpPr>
          <p:nvPr/>
        </p:nvSpPr>
        <p:spPr>
          <a:xfrm>
            <a:off x="3714750" y="3810000"/>
            <a:ext cx="7143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Bagaimana saya mengetahui tindakan itu bermanfaat?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EBBC201-A958-49A1-A8C5-30B435E676EF}"/>
              </a:ext>
            </a:extLst>
          </p:cNvPr>
          <p:cNvSpPr>
            <a:spLocks noGrp="1"/>
          </p:cNvSpPr>
          <p:nvPr/>
        </p:nvSpPr>
        <p:spPr>
          <a:xfrm>
            <a:off x="904875" y="466725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8E6DD7"/>
          </a:solidFill>
          <a:ln w="0"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ED2685-FFC3-4ECB-85B6-51FE65D914F9}"/>
              </a:ext>
            </a:extLst>
          </p:cNvPr>
          <p:cNvSpPr>
            <a:spLocks noGrp="1"/>
          </p:cNvSpPr>
          <p:nvPr/>
        </p:nvSpPr>
        <p:spPr>
          <a:xfrm>
            <a:off x="1047750" y="4724400"/>
            <a:ext cx="219075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REFLEKSI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2AB031-0116-4140-8089-B1CB60BF7BD3}"/>
              </a:ext>
            </a:extLst>
          </p:cNvPr>
          <p:cNvSpPr>
            <a:spLocks noGrp="1"/>
          </p:cNvSpPr>
          <p:nvPr/>
        </p:nvSpPr>
        <p:spPr>
          <a:xfrm>
            <a:off x="3714750" y="4667250"/>
            <a:ext cx="714375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4213D"/>
                </a:solidFill>
                <a:latin typeface="DejaVu Sans"/>
                <a:ea typeface="DejaVu Sans"/>
                <a:cs typeface="DejaVu Sans"/>
              </a:rPr>
              <a:t>Apa satu pertanyaan yang saya jawab setelahnya?</a:t>
            </a:r>
          </a:p>
        </p:txBody>
      </p:sp>
    </p:spTree>
    <p:extLst>
      <p:ext uri="{BB962C8B-B14F-4D97-AF65-F5344CB8AC3E}">
        <p14:creationId xmlns:p14="http://schemas.microsoft.com/office/powerpoint/2010/main" val="1469370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FB8F266-A5B8-429E-87CB-7DD0654E5612}"/>
              </a:ext>
            </a:extLst>
          </p:cNvPr>
          <p:cNvSpPr>
            <a:spLocks noGrp="1"/>
          </p:cNvSpPr>
          <p:nvPr/>
        </p:nvSpPr>
        <p:spPr>
          <a:xfrm>
            <a:off x="1000125" y="1619250"/>
            <a:ext cx="101917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IDE MEMBERI ARAH.</a:t>
            </a:r>
          </a:p>
          <a:p>
            <a:pPr algn="ctr">
              <a:def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KEBIASAAN MEMBUAT KITA BERGERAK.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E6B775-9AE7-4CD1-89E2-32D797C13259}"/>
              </a:ext>
            </a:extLst>
          </p:cNvPr>
          <p:cNvSpPr>
            <a:spLocks noGrp="1"/>
          </p:cNvSpPr>
          <p:nvPr/>
        </p:nvSpPr>
        <p:spPr>
          <a:xfrm>
            <a:off x="3667125" y="3810000"/>
            <a:ext cx="4857750" cy="47625"/>
          </a:xfrm>
          <a:prstGeom prst="rect">
            <a:avLst/>
          </a:prstGeom>
          <a:solidFill>
            <a:srgbClr val="F8D66D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A943D6-1A8A-41FC-B542-293AEA8AE1F2}"/>
              </a:ext>
            </a:extLst>
          </p:cNvPr>
          <p:cNvSpPr>
            <a:spLocks noGrp="1"/>
          </p:cNvSpPr>
          <p:nvPr/>
        </p:nvSpPr>
        <p:spPr>
          <a:xfrm>
            <a:off x="2000250" y="4238625"/>
            <a:ext cx="81915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8D66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8D66D"/>
                </a:solidFill>
                <a:latin typeface="DejaVu Sans"/>
                <a:ea typeface="DejaVu Sans"/>
                <a:cs typeface="DejaVu Sans"/>
              </a:rPr>
              <a:t>Play • Empathy • Creativity • Experiment • Reflection</a:t>
            </a:r>
          </a:p>
        </p:txBody>
      </p:sp>
    </p:spTree>
    <p:extLst>
      <p:ext uri="{BB962C8B-B14F-4D97-AF65-F5344CB8AC3E}">
        <p14:creationId xmlns:p14="http://schemas.microsoft.com/office/powerpoint/2010/main" val="98970467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769</Words>
  <Application>Microsoft Office PowerPoint</Application>
  <DocSecurity>0</DocSecurity>
  <PresentationFormat>Widescreen</PresentationFormat>
  <Paragraphs>156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Jessica Jessica</cp:lastModifiedBy>
  <cp:revision>1</cp:revision>
  <dcterms:created xsi:type="dcterms:W3CDTF">2026-09-22T08:55:12Z</dcterms:created>
  <dcterms:modified xsi:type="dcterms:W3CDTF">2026-09-22T14:51:36Z</dcterms:modified>
</cp:coreProperties>
</file>