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Barlow Condensed Bold" charset="1" panose="00000806000000000000"/>
      <p:regular r:id="rId22"/>
    </p:embeddedFont>
    <p:embeddedFont>
      <p:font typeface="Inter" charset="1" panose="020B0502030000000004"/>
      <p:regular r:id="rId23"/>
    </p:embeddedFont>
    <p:embeddedFont>
      <p:font typeface="Barlow Condensed" charset="1" panose="00000506000000000000"/>
      <p:regular r:id="rId24"/>
    </p:embeddedFont>
    <p:embeddedFont>
      <p:font typeface="Anantason Condensed Bold" charset="1" panose="00000000000000000000"/>
      <p:regular r:id="rId25"/>
    </p:embeddedFont>
    <p:embeddedFont>
      <p:font typeface="Inter Bold" charset="1" panose="020B0802030000000004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7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7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7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embeddings/oleObject1.bin" Type="http://schemas.openxmlformats.org/officeDocument/2006/relationships/oleObjec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embeddings/oleObject2.bin" Type="http://schemas.openxmlformats.org/officeDocument/2006/relationships/oleObjec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27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883430" y="-3037040"/>
            <a:ext cx="14235888" cy="10896925"/>
          </a:xfrm>
          <a:custGeom>
            <a:avLst/>
            <a:gdLst/>
            <a:ahLst/>
            <a:cxnLst/>
            <a:rect r="r" b="b" t="t" l="l"/>
            <a:pathLst>
              <a:path h="10896925" w="14235888">
                <a:moveTo>
                  <a:pt x="0" y="0"/>
                </a:moveTo>
                <a:lnTo>
                  <a:pt x="14235888" y="0"/>
                </a:lnTo>
                <a:lnTo>
                  <a:pt x="14235888" y="10896925"/>
                </a:lnTo>
                <a:lnTo>
                  <a:pt x="0" y="108969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516756">
            <a:off x="13268680" y="8375358"/>
            <a:ext cx="5363774" cy="4534827"/>
          </a:xfrm>
          <a:custGeom>
            <a:avLst/>
            <a:gdLst/>
            <a:ahLst/>
            <a:cxnLst/>
            <a:rect r="r" b="b" t="t" l="l"/>
            <a:pathLst>
              <a:path h="4534827" w="5363774">
                <a:moveTo>
                  <a:pt x="0" y="0"/>
                </a:moveTo>
                <a:lnTo>
                  <a:pt x="5363774" y="0"/>
                </a:lnTo>
                <a:lnTo>
                  <a:pt x="5363774" y="4534827"/>
                </a:lnTo>
                <a:lnTo>
                  <a:pt x="0" y="4534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22145" y="1505402"/>
            <a:ext cx="2097217" cy="4606399"/>
            <a:chOff x="0" y="0"/>
            <a:chExt cx="2796289" cy="61418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96289" cy="4483846"/>
            </a:xfrm>
            <a:custGeom>
              <a:avLst/>
              <a:gdLst/>
              <a:ahLst/>
              <a:cxnLst/>
              <a:rect r="r" b="b" t="t" l="l"/>
              <a:pathLst>
                <a:path h="4483846" w="2796289">
                  <a:moveTo>
                    <a:pt x="0" y="0"/>
                  </a:moveTo>
                  <a:lnTo>
                    <a:pt x="2796289" y="0"/>
                  </a:lnTo>
                  <a:lnTo>
                    <a:pt x="2796289" y="4483846"/>
                  </a:lnTo>
                  <a:lnTo>
                    <a:pt x="0" y="4483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1658020"/>
              <a:ext cx="2796289" cy="4483846"/>
            </a:xfrm>
            <a:custGeom>
              <a:avLst/>
              <a:gdLst/>
              <a:ahLst/>
              <a:cxnLst/>
              <a:rect r="r" b="b" t="t" l="l"/>
              <a:pathLst>
                <a:path h="4483846" w="2796289">
                  <a:moveTo>
                    <a:pt x="0" y="0"/>
                  </a:moveTo>
                  <a:lnTo>
                    <a:pt x="2796289" y="0"/>
                  </a:lnTo>
                  <a:lnTo>
                    <a:pt x="2796289" y="4483845"/>
                  </a:lnTo>
                  <a:lnTo>
                    <a:pt x="0" y="4483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551439" y="2891035"/>
            <a:ext cx="14707861" cy="1919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995"/>
              </a:lnSpc>
            </a:pPr>
            <a:r>
              <a:rPr lang="en-US" b="true" sz="13154" spc="-394">
                <a:solidFill>
                  <a:srgbClr val="007043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MINIMUM VIABLE PRODUCT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5566340" y="-189288"/>
            <a:ext cx="2390388" cy="1434233"/>
          </a:xfrm>
          <a:custGeom>
            <a:avLst/>
            <a:gdLst/>
            <a:ahLst/>
            <a:cxnLst/>
            <a:rect r="r" b="b" t="t" l="l"/>
            <a:pathLst>
              <a:path h="1434233" w="2390388">
                <a:moveTo>
                  <a:pt x="0" y="0"/>
                </a:moveTo>
                <a:lnTo>
                  <a:pt x="2390388" y="0"/>
                </a:lnTo>
                <a:lnTo>
                  <a:pt x="2390388" y="1434233"/>
                </a:lnTo>
                <a:lnTo>
                  <a:pt x="0" y="14342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26463" y="9444954"/>
            <a:ext cx="9118261" cy="378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  <a:spcBef>
                <a:spcPct val="0"/>
              </a:spcBef>
            </a:pPr>
            <a:r>
              <a:rPr lang="en-US" sz="223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Created by : Wilmar Business Iniative Center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44537" y="4823299"/>
            <a:ext cx="5000374" cy="65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8"/>
              </a:lnSpc>
            </a:pPr>
            <a:r>
              <a:rPr lang="en-US" sz="4472" spc="-134">
                <a:solidFill>
                  <a:srgbClr val="00704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Testing&amp;Experiment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89525" y="-598832"/>
            <a:ext cx="7442511" cy="8545681"/>
          </a:xfrm>
          <a:custGeom>
            <a:avLst/>
            <a:gdLst/>
            <a:ahLst/>
            <a:cxnLst/>
            <a:rect r="r" b="b" t="t" l="l"/>
            <a:pathLst>
              <a:path h="8545681" w="7442511">
                <a:moveTo>
                  <a:pt x="0" y="0"/>
                </a:moveTo>
                <a:lnTo>
                  <a:pt x="7442511" y="0"/>
                </a:lnTo>
                <a:lnTo>
                  <a:pt x="7442511" y="8545681"/>
                </a:lnTo>
                <a:lnTo>
                  <a:pt x="0" y="85456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2787572">
            <a:off x="-2353460" y="7005579"/>
            <a:ext cx="6397120" cy="5792301"/>
          </a:xfrm>
          <a:custGeom>
            <a:avLst/>
            <a:gdLst/>
            <a:ahLst/>
            <a:cxnLst/>
            <a:rect r="r" b="b" t="t" l="l"/>
            <a:pathLst>
              <a:path h="5792301" w="6397120">
                <a:moveTo>
                  <a:pt x="6397120" y="0"/>
                </a:moveTo>
                <a:lnTo>
                  <a:pt x="0" y="0"/>
                </a:lnTo>
                <a:lnTo>
                  <a:pt x="0" y="5792301"/>
                </a:lnTo>
                <a:lnTo>
                  <a:pt x="6397120" y="5792301"/>
                </a:lnTo>
                <a:lnTo>
                  <a:pt x="639712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251888" y="1781084"/>
            <a:ext cx="986417" cy="986417"/>
          </a:xfrm>
          <a:custGeom>
            <a:avLst/>
            <a:gdLst/>
            <a:ahLst/>
            <a:cxnLst/>
            <a:rect r="r" b="b" t="t" l="l"/>
            <a:pathLst>
              <a:path h="986417" w="986417">
                <a:moveTo>
                  <a:pt x="0" y="0"/>
                </a:moveTo>
                <a:lnTo>
                  <a:pt x="986417" y="0"/>
                </a:lnTo>
                <a:lnTo>
                  <a:pt x="986417" y="986417"/>
                </a:lnTo>
                <a:lnTo>
                  <a:pt x="0" y="986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51888" y="4311035"/>
            <a:ext cx="986417" cy="986417"/>
          </a:xfrm>
          <a:custGeom>
            <a:avLst/>
            <a:gdLst/>
            <a:ahLst/>
            <a:cxnLst/>
            <a:rect r="r" b="b" t="t" l="l"/>
            <a:pathLst>
              <a:path h="986417" w="986417">
                <a:moveTo>
                  <a:pt x="0" y="0"/>
                </a:moveTo>
                <a:lnTo>
                  <a:pt x="986417" y="0"/>
                </a:lnTo>
                <a:lnTo>
                  <a:pt x="986417" y="986417"/>
                </a:lnTo>
                <a:lnTo>
                  <a:pt x="0" y="986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566340" y="-189288"/>
            <a:ext cx="2390388" cy="1434233"/>
          </a:xfrm>
          <a:custGeom>
            <a:avLst/>
            <a:gdLst/>
            <a:ahLst/>
            <a:cxnLst/>
            <a:rect r="r" b="b" t="t" l="l"/>
            <a:pathLst>
              <a:path h="1434233" w="2390388">
                <a:moveTo>
                  <a:pt x="0" y="0"/>
                </a:moveTo>
                <a:lnTo>
                  <a:pt x="2390388" y="0"/>
                </a:lnTo>
                <a:lnTo>
                  <a:pt x="2390388" y="1434233"/>
                </a:lnTo>
                <a:lnTo>
                  <a:pt x="0" y="14342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6810" y="527828"/>
            <a:ext cx="5783971" cy="7711961"/>
          </a:xfrm>
          <a:custGeom>
            <a:avLst/>
            <a:gdLst/>
            <a:ahLst/>
            <a:cxnLst/>
            <a:rect r="r" b="b" t="t" l="l"/>
            <a:pathLst>
              <a:path h="7711961" w="5783971">
                <a:moveTo>
                  <a:pt x="0" y="0"/>
                </a:moveTo>
                <a:lnTo>
                  <a:pt x="5783971" y="0"/>
                </a:lnTo>
                <a:lnTo>
                  <a:pt x="5783971" y="7711962"/>
                </a:lnTo>
                <a:lnTo>
                  <a:pt x="0" y="77119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7903669" y="376509"/>
            <a:ext cx="6794235" cy="8531107"/>
          </a:xfrm>
          <a:custGeom>
            <a:avLst/>
            <a:gdLst/>
            <a:ahLst/>
            <a:cxnLst/>
            <a:rect r="r" b="b" t="t" l="l"/>
            <a:pathLst>
              <a:path h="8531107" w="6794235">
                <a:moveTo>
                  <a:pt x="0" y="0"/>
                </a:moveTo>
                <a:lnTo>
                  <a:pt x="6794235" y="0"/>
                </a:lnTo>
                <a:lnTo>
                  <a:pt x="6794235" y="8531107"/>
                </a:lnTo>
                <a:lnTo>
                  <a:pt x="0" y="85311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89525" y="-598832"/>
            <a:ext cx="7442511" cy="8545681"/>
          </a:xfrm>
          <a:custGeom>
            <a:avLst/>
            <a:gdLst/>
            <a:ahLst/>
            <a:cxnLst/>
            <a:rect r="r" b="b" t="t" l="l"/>
            <a:pathLst>
              <a:path h="8545681" w="7442511">
                <a:moveTo>
                  <a:pt x="0" y="0"/>
                </a:moveTo>
                <a:lnTo>
                  <a:pt x="7442511" y="0"/>
                </a:lnTo>
                <a:lnTo>
                  <a:pt x="7442511" y="8545681"/>
                </a:lnTo>
                <a:lnTo>
                  <a:pt x="0" y="85456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2787572">
            <a:off x="-2353460" y="7005579"/>
            <a:ext cx="6397120" cy="5792301"/>
          </a:xfrm>
          <a:custGeom>
            <a:avLst/>
            <a:gdLst/>
            <a:ahLst/>
            <a:cxnLst/>
            <a:rect r="r" b="b" t="t" l="l"/>
            <a:pathLst>
              <a:path h="5792301" w="6397120">
                <a:moveTo>
                  <a:pt x="6397120" y="0"/>
                </a:moveTo>
                <a:lnTo>
                  <a:pt x="0" y="0"/>
                </a:lnTo>
                <a:lnTo>
                  <a:pt x="0" y="5792301"/>
                </a:lnTo>
                <a:lnTo>
                  <a:pt x="6397120" y="5792301"/>
                </a:lnTo>
                <a:lnTo>
                  <a:pt x="639712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251888" y="1781084"/>
            <a:ext cx="986417" cy="986417"/>
          </a:xfrm>
          <a:custGeom>
            <a:avLst/>
            <a:gdLst/>
            <a:ahLst/>
            <a:cxnLst/>
            <a:rect r="r" b="b" t="t" l="l"/>
            <a:pathLst>
              <a:path h="986417" w="986417">
                <a:moveTo>
                  <a:pt x="0" y="0"/>
                </a:moveTo>
                <a:lnTo>
                  <a:pt x="986417" y="0"/>
                </a:lnTo>
                <a:lnTo>
                  <a:pt x="986417" y="986417"/>
                </a:lnTo>
                <a:lnTo>
                  <a:pt x="0" y="986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51888" y="4311035"/>
            <a:ext cx="986417" cy="986417"/>
          </a:xfrm>
          <a:custGeom>
            <a:avLst/>
            <a:gdLst/>
            <a:ahLst/>
            <a:cxnLst/>
            <a:rect r="r" b="b" t="t" l="l"/>
            <a:pathLst>
              <a:path h="986417" w="986417">
                <a:moveTo>
                  <a:pt x="0" y="0"/>
                </a:moveTo>
                <a:lnTo>
                  <a:pt x="986417" y="0"/>
                </a:lnTo>
                <a:lnTo>
                  <a:pt x="986417" y="986417"/>
                </a:lnTo>
                <a:lnTo>
                  <a:pt x="0" y="986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566340" y="-189288"/>
            <a:ext cx="2390388" cy="1434233"/>
          </a:xfrm>
          <a:custGeom>
            <a:avLst/>
            <a:gdLst/>
            <a:ahLst/>
            <a:cxnLst/>
            <a:rect r="r" b="b" t="t" l="l"/>
            <a:pathLst>
              <a:path h="1434233" w="2390388">
                <a:moveTo>
                  <a:pt x="0" y="0"/>
                </a:moveTo>
                <a:lnTo>
                  <a:pt x="2390388" y="0"/>
                </a:lnTo>
                <a:lnTo>
                  <a:pt x="2390388" y="1434233"/>
                </a:lnTo>
                <a:lnTo>
                  <a:pt x="0" y="14342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496357" y="774664"/>
            <a:ext cx="9511063" cy="8737672"/>
          </a:xfrm>
          <a:custGeom>
            <a:avLst/>
            <a:gdLst/>
            <a:ahLst/>
            <a:cxnLst/>
            <a:rect r="r" b="b" t="t" l="l"/>
            <a:pathLst>
              <a:path h="8737672" w="9511063">
                <a:moveTo>
                  <a:pt x="0" y="0"/>
                </a:moveTo>
                <a:lnTo>
                  <a:pt x="9511063" y="0"/>
                </a:lnTo>
                <a:lnTo>
                  <a:pt x="9511063" y="8737672"/>
                </a:lnTo>
                <a:lnTo>
                  <a:pt x="0" y="87376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89525" y="-598832"/>
            <a:ext cx="7442511" cy="8545681"/>
          </a:xfrm>
          <a:custGeom>
            <a:avLst/>
            <a:gdLst/>
            <a:ahLst/>
            <a:cxnLst/>
            <a:rect r="r" b="b" t="t" l="l"/>
            <a:pathLst>
              <a:path h="8545681" w="7442511">
                <a:moveTo>
                  <a:pt x="0" y="0"/>
                </a:moveTo>
                <a:lnTo>
                  <a:pt x="7442511" y="0"/>
                </a:lnTo>
                <a:lnTo>
                  <a:pt x="7442511" y="8545681"/>
                </a:lnTo>
                <a:lnTo>
                  <a:pt x="0" y="85456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2787572">
            <a:off x="-2353460" y="7005579"/>
            <a:ext cx="6397120" cy="5792301"/>
          </a:xfrm>
          <a:custGeom>
            <a:avLst/>
            <a:gdLst/>
            <a:ahLst/>
            <a:cxnLst/>
            <a:rect r="r" b="b" t="t" l="l"/>
            <a:pathLst>
              <a:path h="5792301" w="6397120">
                <a:moveTo>
                  <a:pt x="6397120" y="0"/>
                </a:moveTo>
                <a:lnTo>
                  <a:pt x="0" y="0"/>
                </a:lnTo>
                <a:lnTo>
                  <a:pt x="0" y="5792301"/>
                </a:lnTo>
                <a:lnTo>
                  <a:pt x="6397120" y="5792301"/>
                </a:lnTo>
                <a:lnTo>
                  <a:pt x="639712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251888" y="1781084"/>
            <a:ext cx="986417" cy="986417"/>
          </a:xfrm>
          <a:custGeom>
            <a:avLst/>
            <a:gdLst/>
            <a:ahLst/>
            <a:cxnLst/>
            <a:rect r="r" b="b" t="t" l="l"/>
            <a:pathLst>
              <a:path h="986417" w="986417">
                <a:moveTo>
                  <a:pt x="0" y="0"/>
                </a:moveTo>
                <a:lnTo>
                  <a:pt x="986417" y="0"/>
                </a:lnTo>
                <a:lnTo>
                  <a:pt x="986417" y="986417"/>
                </a:lnTo>
                <a:lnTo>
                  <a:pt x="0" y="986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51888" y="4311035"/>
            <a:ext cx="986417" cy="986417"/>
          </a:xfrm>
          <a:custGeom>
            <a:avLst/>
            <a:gdLst/>
            <a:ahLst/>
            <a:cxnLst/>
            <a:rect r="r" b="b" t="t" l="l"/>
            <a:pathLst>
              <a:path h="986417" w="986417">
                <a:moveTo>
                  <a:pt x="0" y="0"/>
                </a:moveTo>
                <a:lnTo>
                  <a:pt x="986417" y="0"/>
                </a:lnTo>
                <a:lnTo>
                  <a:pt x="986417" y="986417"/>
                </a:lnTo>
                <a:lnTo>
                  <a:pt x="0" y="986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566340" y="-189288"/>
            <a:ext cx="2390388" cy="1434233"/>
          </a:xfrm>
          <a:custGeom>
            <a:avLst/>
            <a:gdLst/>
            <a:ahLst/>
            <a:cxnLst/>
            <a:rect r="r" b="b" t="t" l="l"/>
            <a:pathLst>
              <a:path h="1434233" w="2390388">
                <a:moveTo>
                  <a:pt x="0" y="0"/>
                </a:moveTo>
                <a:lnTo>
                  <a:pt x="2390388" y="0"/>
                </a:lnTo>
                <a:lnTo>
                  <a:pt x="2390388" y="1434233"/>
                </a:lnTo>
                <a:lnTo>
                  <a:pt x="0" y="14342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531298" y="1044372"/>
            <a:ext cx="11603910" cy="8702933"/>
          </a:xfrm>
          <a:custGeom>
            <a:avLst/>
            <a:gdLst/>
            <a:ahLst/>
            <a:cxnLst/>
            <a:rect r="r" b="b" t="t" l="l"/>
            <a:pathLst>
              <a:path h="8702933" w="11603910">
                <a:moveTo>
                  <a:pt x="0" y="0"/>
                </a:moveTo>
                <a:lnTo>
                  <a:pt x="11603910" y="0"/>
                </a:lnTo>
                <a:lnTo>
                  <a:pt x="11603910" y="8702932"/>
                </a:lnTo>
                <a:lnTo>
                  <a:pt x="0" y="87029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94305" y="3844438"/>
            <a:ext cx="2776902" cy="1329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37"/>
              </a:lnSpc>
              <a:spcBef>
                <a:spcPct val="0"/>
              </a:spcBef>
            </a:pPr>
            <a:r>
              <a:rPr lang="en-US" b="true" sz="7812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MVP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115955" y="4149628"/>
            <a:ext cx="13714494" cy="426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82"/>
              </a:lnSpc>
              <a:spcBef>
                <a:spcPct val="0"/>
              </a:spcBef>
            </a:pPr>
            <a:r>
              <a:rPr lang="en-US" b="true" sz="6058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 versi paling sederhana dari sebuah produk yang memiliki fungsi utama untuk memperoleh pembelajaran dari pelanggan dengan usaha dan biaya seminimal mungkin.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3474" y="704159"/>
            <a:ext cx="17721052" cy="8878683"/>
          </a:xfrm>
          <a:custGeom>
            <a:avLst/>
            <a:gdLst/>
            <a:ahLst/>
            <a:cxnLst/>
            <a:rect r="r" b="b" t="t" l="l"/>
            <a:pathLst>
              <a:path h="8878683" w="17721052">
                <a:moveTo>
                  <a:pt x="0" y="0"/>
                </a:moveTo>
                <a:lnTo>
                  <a:pt x="17721052" y="0"/>
                </a:lnTo>
                <a:lnTo>
                  <a:pt x="17721052" y="8878682"/>
                </a:lnTo>
                <a:lnTo>
                  <a:pt x="0" y="8878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686838" y="324227"/>
            <a:ext cx="6822791" cy="9638545"/>
          </a:xfrm>
          <a:custGeom>
            <a:avLst/>
            <a:gdLst/>
            <a:ahLst/>
            <a:cxnLst/>
            <a:rect r="r" b="b" t="t" l="l"/>
            <a:pathLst>
              <a:path h="9638545" w="6822791">
                <a:moveTo>
                  <a:pt x="0" y="0"/>
                </a:moveTo>
                <a:lnTo>
                  <a:pt x="6822791" y="0"/>
                </a:lnTo>
                <a:lnTo>
                  <a:pt x="6822791" y="9638546"/>
                </a:lnTo>
                <a:lnTo>
                  <a:pt x="0" y="9638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341968"/>
            <a:ext cx="9027936" cy="1441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63"/>
              </a:lnSpc>
              <a:spcBef>
                <a:spcPct val="0"/>
              </a:spcBef>
            </a:pPr>
            <a:r>
              <a:rPr lang="en-US" b="true" sz="8402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Come back moment!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956378" cy="10287000"/>
            <a:chOff x="0" y="0"/>
            <a:chExt cx="1305384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5384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5384">
                  <a:moveTo>
                    <a:pt x="0" y="0"/>
                  </a:moveTo>
                  <a:lnTo>
                    <a:pt x="1305384" y="0"/>
                  </a:lnTo>
                  <a:lnTo>
                    <a:pt x="13053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88D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05384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584435" y="3947690"/>
            <a:ext cx="9027936" cy="1441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63"/>
              </a:lnSpc>
              <a:spcBef>
                <a:spcPct val="0"/>
              </a:spcBef>
            </a:pPr>
            <a:r>
              <a:rPr lang="en-US" b="true" sz="8402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Apa yang perlu diuji?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75048" y="2695060"/>
            <a:ext cx="8937903" cy="2746251"/>
            <a:chOff x="0" y="0"/>
            <a:chExt cx="11917205" cy="36616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03242" cy="3661667"/>
            </a:xfrm>
            <a:custGeom>
              <a:avLst/>
              <a:gdLst/>
              <a:ahLst/>
              <a:cxnLst/>
              <a:rect r="r" b="b" t="t" l="l"/>
              <a:pathLst>
                <a:path h="3661667" w="4303242">
                  <a:moveTo>
                    <a:pt x="0" y="0"/>
                  </a:moveTo>
                  <a:lnTo>
                    <a:pt x="4303242" y="0"/>
                  </a:lnTo>
                  <a:lnTo>
                    <a:pt x="4303242" y="3661667"/>
                  </a:lnTo>
                  <a:lnTo>
                    <a:pt x="0" y="366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150989" y="121424"/>
              <a:ext cx="3766216" cy="3540243"/>
            </a:xfrm>
            <a:custGeom>
              <a:avLst/>
              <a:gdLst/>
              <a:ahLst/>
              <a:cxnLst/>
              <a:rect r="r" b="b" t="t" l="l"/>
              <a:pathLst>
                <a:path h="3540243" w="3766216">
                  <a:moveTo>
                    <a:pt x="0" y="0"/>
                  </a:moveTo>
                  <a:lnTo>
                    <a:pt x="3766216" y="0"/>
                  </a:lnTo>
                  <a:lnTo>
                    <a:pt x="3766216" y="3540243"/>
                  </a:lnTo>
                  <a:lnTo>
                    <a:pt x="0" y="3540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4690511" y="264497"/>
              <a:ext cx="3460477" cy="33971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458"/>
                </a:lnSpc>
                <a:spcBef>
                  <a:spcPct val="0"/>
                </a:spcBef>
              </a:pPr>
              <a:r>
                <a:rPr lang="en-US" b="true" sz="15327">
                  <a:solidFill>
                    <a:srgbClr val="007043"/>
                  </a:solidFill>
                  <a:latin typeface="Anantason Condensed Bold"/>
                  <a:ea typeface="Anantason Condensed Bold"/>
                  <a:cs typeface="Anantason Condensed Bold"/>
                  <a:sym typeface="Anantason Condensed Bold"/>
                </a:rPr>
                <a:t>=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389058" y="6068921"/>
            <a:ext cx="13714494" cy="3189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82"/>
              </a:lnSpc>
              <a:spcBef>
                <a:spcPct val="0"/>
              </a:spcBef>
            </a:pPr>
            <a:r>
              <a:rPr lang="en-US" b="true" sz="6058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Manfaat yang diterima pelanggan harus sesuai dengan biaya yang dikeluarkan pelanggan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673882" y="1279214"/>
          <a:ext cx="5657850" cy="7543800"/>
        </p:xfrm>
        <a:graphic>
          <a:graphicData uri="http://schemas.openxmlformats.org/presentationml/2006/ole">
            <p:oleObj imgW="7162800" imgH="90424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777796" y="8093"/>
            <a:ext cx="9027936" cy="1441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63"/>
              </a:lnSpc>
              <a:spcBef>
                <a:spcPct val="0"/>
              </a:spcBef>
            </a:pPr>
            <a:r>
              <a:rPr lang="en-US" b="true" sz="8402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Produk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798800" y="1685925"/>
          <a:ext cx="5657850" cy="6915150"/>
        </p:xfrm>
        <a:graphic>
          <a:graphicData uri="http://schemas.openxmlformats.org/presentationml/2006/ole">
            <p:oleObj imgW="7035800" imgH="82931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777796" y="8093"/>
            <a:ext cx="9027936" cy="1441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63"/>
              </a:lnSpc>
              <a:spcBef>
                <a:spcPct val="0"/>
              </a:spcBef>
            </a:pPr>
            <a:r>
              <a:rPr lang="en-US" b="true" sz="8402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Jasa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05410" y="3057414"/>
            <a:ext cx="14470019" cy="4187839"/>
          </a:xfrm>
          <a:custGeom>
            <a:avLst/>
            <a:gdLst/>
            <a:ahLst/>
            <a:cxnLst/>
            <a:rect r="r" b="b" t="t" l="l"/>
            <a:pathLst>
              <a:path h="4187839" w="14470019">
                <a:moveTo>
                  <a:pt x="0" y="0"/>
                </a:moveTo>
                <a:lnTo>
                  <a:pt x="14470019" y="0"/>
                </a:lnTo>
                <a:lnTo>
                  <a:pt x="14470019" y="4187839"/>
                </a:lnTo>
                <a:lnTo>
                  <a:pt x="0" y="4187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7983" r="0" b="-29994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856348" y="5038725"/>
            <a:ext cx="10504776" cy="1586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26"/>
              </a:lnSpc>
              <a:spcBef>
                <a:spcPct val="0"/>
              </a:spcBef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Mahasiswa kos lebih menyukai lunch box dengan porsi besar dan menu bergizi dibandingkan lunch box dengan porsi standar.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61296" y="1923858"/>
            <a:ext cx="15505139" cy="4593692"/>
          </a:xfrm>
          <a:custGeom>
            <a:avLst/>
            <a:gdLst/>
            <a:ahLst/>
            <a:cxnLst/>
            <a:rect r="r" b="b" t="t" l="l"/>
            <a:pathLst>
              <a:path h="4593692" w="15505139">
                <a:moveTo>
                  <a:pt x="0" y="0"/>
                </a:moveTo>
                <a:lnTo>
                  <a:pt x="15505139" y="0"/>
                </a:lnTo>
                <a:lnTo>
                  <a:pt x="15505139" y="4593693"/>
                </a:lnTo>
                <a:lnTo>
                  <a:pt x="0" y="45936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5973" r="0" b="-20066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213865" y="2774300"/>
            <a:ext cx="12391920" cy="236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4"/>
              </a:lnSpc>
            </a:pPr>
            <a:r>
              <a:rPr lang="en-US" sz="2724" b="true">
                <a:solidFill>
                  <a:srgbClr val="434343">
                    <a:alpha val="95686"/>
                  </a:srgbClr>
                </a:solidFill>
                <a:latin typeface="Inter Bold"/>
                <a:ea typeface="Inter Bold"/>
                <a:cs typeface="Inter Bold"/>
                <a:sym typeface="Inter Bold"/>
              </a:rPr>
              <a:t>Membuat dua jenis lunch box.</a:t>
            </a:r>
          </a:p>
          <a:p>
            <a:pPr algn="l" marL="588201" indent="-294100" lvl="1">
              <a:lnSpc>
                <a:spcPts val="3814"/>
              </a:lnSpc>
              <a:buFont typeface="Arial"/>
              <a:buChar char="•"/>
            </a:pPr>
            <a:r>
              <a:rPr lang="en-US" b="true" sz="2724">
                <a:solidFill>
                  <a:srgbClr val="434343">
                    <a:alpha val="95686"/>
                  </a:srgbClr>
                </a:solidFill>
                <a:latin typeface="Inter Bold"/>
                <a:ea typeface="Inter Bold"/>
                <a:cs typeface="Inter Bold"/>
                <a:sym typeface="Inter Bold"/>
              </a:rPr>
              <a:t>Paket A</a:t>
            </a:r>
          </a:p>
          <a:p>
            <a:pPr algn="l" marL="1176401" indent="-392134" lvl="2">
              <a:lnSpc>
                <a:spcPts val="3814"/>
              </a:lnSpc>
              <a:buFont typeface="Arial"/>
              <a:buChar char="⚬"/>
            </a:pPr>
            <a:r>
              <a:rPr lang="en-US" b="true" sz="2724">
                <a:solidFill>
                  <a:srgbClr val="434343">
                    <a:alpha val="95686"/>
                  </a:srgbClr>
                </a:solidFill>
                <a:latin typeface="Inter Bold"/>
                <a:ea typeface="Inter Bold"/>
                <a:cs typeface="Inter Bold"/>
                <a:sym typeface="Inter Bold"/>
              </a:rPr>
              <a:t>nasi 150 gram</a:t>
            </a:r>
          </a:p>
          <a:p>
            <a:pPr algn="l" marL="588201" indent="-294100" lvl="1">
              <a:lnSpc>
                <a:spcPts val="3814"/>
              </a:lnSpc>
              <a:buFont typeface="Arial"/>
              <a:buChar char="•"/>
            </a:pPr>
            <a:r>
              <a:rPr lang="en-US" b="true" sz="2724">
                <a:solidFill>
                  <a:srgbClr val="434343">
                    <a:alpha val="95686"/>
                  </a:srgbClr>
                </a:solidFill>
                <a:latin typeface="Inter Bold"/>
                <a:ea typeface="Inter Bold"/>
                <a:cs typeface="Inter Bold"/>
                <a:sym typeface="Inter Bold"/>
              </a:rPr>
              <a:t>Paket B</a:t>
            </a:r>
          </a:p>
          <a:p>
            <a:pPr algn="l" marL="1176401" indent="-392134" lvl="2">
              <a:lnSpc>
                <a:spcPts val="3814"/>
              </a:lnSpc>
              <a:spcBef>
                <a:spcPct val="0"/>
              </a:spcBef>
              <a:buFont typeface="Arial"/>
              <a:buChar char="⚬"/>
            </a:pPr>
            <a:r>
              <a:rPr lang="en-US" b="true" sz="2724">
                <a:solidFill>
                  <a:srgbClr val="434343">
                    <a:alpha val="95686"/>
                  </a:srgbClr>
                </a:solidFill>
                <a:latin typeface="Inter Bold"/>
                <a:ea typeface="Inter Bold"/>
                <a:cs typeface="Inter Bold"/>
                <a:sym typeface="Inter Bold"/>
              </a:rPr>
              <a:t>nasi 250 gram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750476" y="2662673"/>
            <a:ext cx="13569448" cy="3888501"/>
          </a:xfrm>
          <a:custGeom>
            <a:avLst/>
            <a:gdLst/>
            <a:ahLst/>
            <a:cxnLst/>
            <a:rect r="r" b="b" t="t" l="l"/>
            <a:pathLst>
              <a:path h="3888501" w="13569448">
                <a:moveTo>
                  <a:pt x="0" y="0"/>
                </a:moveTo>
                <a:lnTo>
                  <a:pt x="13569448" y="0"/>
                </a:lnTo>
                <a:lnTo>
                  <a:pt x="13569448" y="3888500"/>
                </a:lnTo>
                <a:lnTo>
                  <a:pt x="0" y="3888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9943" r="0" b="-11283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562487" y="3249790"/>
            <a:ext cx="9465316" cy="2657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26"/>
              </a:lnSpc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Memberikan 10 Mahasiswa kos.</a:t>
            </a:r>
          </a:p>
          <a:p>
            <a:pPr algn="l">
              <a:lnSpc>
                <a:spcPts val="4226"/>
              </a:lnSpc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Minta mereka:</a:t>
            </a:r>
          </a:p>
          <a:p>
            <a:pPr algn="l" marL="651748" indent="-325874" lvl="1">
              <a:lnSpc>
                <a:spcPts val="4226"/>
              </a:lnSpc>
              <a:buFont typeface="Arial"/>
              <a:buChar char="•"/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memilih</a:t>
            </a:r>
          </a:p>
          <a:p>
            <a:pPr algn="l" marL="651748" indent="-325874" lvl="1">
              <a:lnSpc>
                <a:spcPts val="4226"/>
              </a:lnSpc>
              <a:buFont typeface="Arial"/>
              <a:buChar char="•"/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memberikan alasan</a:t>
            </a:r>
          </a:p>
          <a:p>
            <a:pPr algn="l" marL="651748" indent="-325874" lvl="1">
              <a:lnSpc>
                <a:spcPts val="4226"/>
              </a:lnSpc>
              <a:spcBef>
                <a:spcPct val="0"/>
              </a:spcBef>
              <a:buFont typeface="Arial"/>
              <a:buChar char="•"/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memberikan penilaian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64020" y="2785499"/>
            <a:ext cx="14238165" cy="5080094"/>
          </a:xfrm>
          <a:custGeom>
            <a:avLst/>
            <a:gdLst/>
            <a:ahLst/>
            <a:cxnLst/>
            <a:rect r="r" b="b" t="t" l="l"/>
            <a:pathLst>
              <a:path h="5080094" w="14238165">
                <a:moveTo>
                  <a:pt x="0" y="0"/>
                </a:moveTo>
                <a:lnTo>
                  <a:pt x="14238165" y="0"/>
                </a:lnTo>
                <a:lnTo>
                  <a:pt x="14238165" y="5080095"/>
                </a:lnTo>
                <a:lnTo>
                  <a:pt x="0" y="50800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95783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394904" y="3786368"/>
            <a:ext cx="8425856" cy="2657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26"/>
              </a:lnSpc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Eksperimen dianggap berhasil apabila:</a:t>
            </a:r>
          </a:p>
          <a:p>
            <a:pPr algn="l" marL="651748" indent="-325874" lvl="1">
              <a:lnSpc>
                <a:spcPts val="4226"/>
              </a:lnSpc>
              <a:buFont typeface="Arial"/>
              <a:buChar char="•"/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minimal 70% responden memilih paket B</a:t>
            </a:r>
          </a:p>
          <a:p>
            <a:pPr algn="l" marL="651748" indent="-325874" lvl="1">
              <a:lnSpc>
                <a:spcPts val="4226"/>
              </a:lnSpc>
              <a:buFont typeface="Arial"/>
              <a:buChar char="•"/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minimal 80% menyatakan porsinya sesuai</a:t>
            </a:r>
          </a:p>
          <a:p>
            <a:pPr algn="l" marL="651748" indent="-325874" lvl="1">
              <a:lnSpc>
                <a:spcPts val="4226"/>
              </a:lnSpc>
              <a:spcBef>
                <a:spcPct val="0"/>
              </a:spcBef>
              <a:buFont typeface="Arial"/>
              <a:buChar char="•"/>
            </a:pPr>
            <a:r>
              <a:rPr lang="en-US" sz="3018">
                <a:solidFill>
                  <a:srgbClr val="434343">
                    <a:alpha val="95686"/>
                  </a:srgbClr>
                </a:solidFill>
                <a:latin typeface="Inter"/>
                <a:ea typeface="Inter"/>
                <a:cs typeface="Inter"/>
                <a:sym typeface="Inter"/>
              </a:rPr>
              <a:t>minimal 6 dari 10 responden bersedia membeli kembali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688101" y="2807344"/>
            <a:ext cx="6397120" cy="5792301"/>
          </a:xfrm>
          <a:custGeom>
            <a:avLst/>
            <a:gdLst/>
            <a:ahLst/>
            <a:cxnLst/>
            <a:rect r="r" b="b" t="t" l="l"/>
            <a:pathLst>
              <a:path h="5792301" w="6397120">
                <a:moveTo>
                  <a:pt x="0" y="0"/>
                </a:moveTo>
                <a:lnTo>
                  <a:pt x="6397120" y="0"/>
                </a:lnTo>
                <a:lnTo>
                  <a:pt x="6397120" y="5792302"/>
                </a:lnTo>
                <a:lnTo>
                  <a:pt x="0" y="5792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41" y="7581898"/>
            <a:ext cx="9144000" cy="2705102"/>
            <a:chOff x="0" y="0"/>
            <a:chExt cx="1416645" cy="4190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16645" cy="419091"/>
            </a:xfrm>
            <a:custGeom>
              <a:avLst/>
              <a:gdLst/>
              <a:ahLst/>
              <a:cxnLst/>
              <a:rect r="r" b="b" t="t" l="l"/>
              <a:pathLst>
                <a:path h="419091" w="1416645">
                  <a:moveTo>
                    <a:pt x="0" y="0"/>
                  </a:moveTo>
                  <a:lnTo>
                    <a:pt x="1416645" y="0"/>
                  </a:lnTo>
                  <a:lnTo>
                    <a:pt x="1416645" y="419091"/>
                  </a:lnTo>
                  <a:lnTo>
                    <a:pt x="0" y="419091"/>
                  </a:lnTo>
                  <a:close/>
                </a:path>
              </a:pathLst>
            </a:custGeom>
            <a:blipFill>
              <a:blip r:embed="rId4"/>
              <a:stretch>
                <a:fillRect l="0" t="-62675" r="0" b="-62675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true" flipV="true" rot="5400000">
            <a:off x="3729723" y="1010671"/>
            <a:ext cx="1380199" cy="2213148"/>
          </a:xfrm>
          <a:custGeom>
            <a:avLst/>
            <a:gdLst/>
            <a:ahLst/>
            <a:cxnLst/>
            <a:rect r="r" b="b" t="t" l="l"/>
            <a:pathLst>
              <a:path h="2213148" w="1380199">
                <a:moveTo>
                  <a:pt x="1380199" y="2213147"/>
                </a:moveTo>
                <a:lnTo>
                  <a:pt x="0" y="2213147"/>
                </a:lnTo>
                <a:lnTo>
                  <a:pt x="0" y="0"/>
                </a:lnTo>
                <a:lnTo>
                  <a:pt x="1380199" y="0"/>
                </a:lnTo>
                <a:lnTo>
                  <a:pt x="1380199" y="2213147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5400000">
            <a:off x="2911353" y="1010671"/>
            <a:ext cx="1380199" cy="2213148"/>
          </a:xfrm>
          <a:custGeom>
            <a:avLst/>
            <a:gdLst/>
            <a:ahLst/>
            <a:cxnLst/>
            <a:rect r="r" b="b" t="t" l="l"/>
            <a:pathLst>
              <a:path h="2213148" w="1380199">
                <a:moveTo>
                  <a:pt x="1380200" y="2213147"/>
                </a:moveTo>
                <a:lnTo>
                  <a:pt x="0" y="2213147"/>
                </a:lnTo>
                <a:lnTo>
                  <a:pt x="0" y="0"/>
                </a:lnTo>
                <a:lnTo>
                  <a:pt x="1380200" y="0"/>
                </a:lnTo>
                <a:lnTo>
                  <a:pt x="1380200" y="2213147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3996447" y="1010671"/>
            <a:ext cx="1380199" cy="2213148"/>
          </a:xfrm>
          <a:custGeom>
            <a:avLst/>
            <a:gdLst/>
            <a:ahLst/>
            <a:cxnLst/>
            <a:rect r="r" b="b" t="t" l="l"/>
            <a:pathLst>
              <a:path h="2213148" w="1380199">
                <a:moveTo>
                  <a:pt x="0" y="0"/>
                </a:moveTo>
                <a:lnTo>
                  <a:pt x="1380200" y="0"/>
                </a:lnTo>
                <a:lnTo>
                  <a:pt x="1380200" y="2213147"/>
                </a:lnTo>
                <a:lnTo>
                  <a:pt x="0" y="22131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3178078" y="1010671"/>
            <a:ext cx="1380199" cy="2213148"/>
          </a:xfrm>
          <a:custGeom>
            <a:avLst/>
            <a:gdLst/>
            <a:ahLst/>
            <a:cxnLst/>
            <a:rect r="r" b="b" t="t" l="l"/>
            <a:pathLst>
              <a:path h="2213148" w="1380199">
                <a:moveTo>
                  <a:pt x="0" y="0"/>
                </a:moveTo>
                <a:lnTo>
                  <a:pt x="1380199" y="0"/>
                </a:lnTo>
                <a:lnTo>
                  <a:pt x="1380199" y="2213147"/>
                </a:lnTo>
                <a:lnTo>
                  <a:pt x="0" y="22131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144641" y="7581898"/>
            <a:ext cx="9143359" cy="2705102"/>
            <a:chOff x="0" y="0"/>
            <a:chExt cx="1416546" cy="4190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6546" cy="419091"/>
            </a:xfrm>
            <a:custGeom>
              <a:avLst/>
              <a:gdLst/>
              <a:ahLst/>
              <a:cxnLst/>
              <a:rect r="r" b="b" t="t" l="l"/>
              <a:pathLst>
                <a:path h="419091" w="1416546">
                  <a:moveTo>
                    <a:pt x="0" y="0"/>
                  </a:moveTo>
                  <a:lnTo>
                    <a:pt x="1416546" y="0"/>
                  </a:lnTo>
                  <a:lnTo>
                    <a:pt x="1416546" y="419091"/>
                  </a:lnTo>
                  <a:lnTo>
                    <a:pt x="0" y="419091"/>
                  </a:lnTo>
                  <a:close/>
                </a:path>
              </a:pathLst>
            </a:custGeom>
            <a:blipFill>
              <a:blip r:embed="rId7"/>
              <a:stretch>
                <a:fillRect l="0" t="-62668" r="0" b="-62668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5770049" y="3744760"/>
            <a:ext cx="6747903" cy="1144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9"/>
              </a:lnSpc>
            </a:pPr>
            <a:r>
              <a:rPr lang="en-US" b="true" sz="7800" spc="-234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TERIMA KASIH!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DAHOtyQqgzk</dc:identifier>
  <dcterms:modified xsi:type="dcterms:W3CDTF">2011-08-01T06:04:30Z</dcterms:modified>
  <cp:revision>1</cp:revision>
  <dc:title>MVP</dc:title>
</cp:coreProperties>
</file>