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72" r:id="rId9"/>
    <p:sldId id="273" r:id="rId10"/>
    <p:sldId id="274" r:id="rId11"/>
    <p:sldId id="275" r:id="rId12"/>
    <p:sldId id="276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84" d="100"/>
          <a:sy n="84" d="100"/>
        </p:scale>
        <p:origin x="78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HPP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2E75B6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1-6378-4F6C-89AA-2FC41019B329}"/>
              </c:ext>
            </c:extLst>
          </c:dPt>
          <c:dPt>
            <c:idx val="1"/>
            <c:bubble3D val="0"/>
            <c:spPr>
              <a:solidFill>
                <a:srgbClr val="028090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6378-4F6C-89AA-2FC41019B329}"/>
              </c:ext>
            </c:extLst>
          </c:dPt>
          <c:dPt>
            <c:idx val="2"/>
            <c:bubble3D val="0"/>
            <c:spPr>
              <a:solidFill>
                <a:srgbClr val="C55A11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5-6378-4F6C-89AA-2FC41019B329}"/>
              </c:ext>
            </c:extLst>
          </c:dPt>
          <c:dPt>
            <c:idx val="3"/>
            <c:bubble3D val="0"/>
            <c:spPr>
              <a:solidFill>
                <a:srgbClr val="1E6B2E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7-6378-4F6C-89AA-2FC41019B329}"/>
              </c:ext>
            </c:extLst>
          </c:dPt>
          <c:cat>
            <c:strRef>
              <c:f>Sheet1!$A$2:$A$5</c:f>
              <c:strCache>
                <c:ptCount val="4"/>
                <c:pt idx="0">
                  <c:v>Infrastruktur
(21%)</c:v>
                </c:pt>
                <c:pt idx="1">
                  <c:v>API &amp; AI
(15%)</c:v>
                </c:pt>
                <c:pt idx="2">
                  <c:v>SDM
(20%)</c:v>
                </c:pt>
                <c:pt idx="3">
                  <c:v>Pemasaran
(43%)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268500</c:v>
                </c:pt>
                <c:pt idx="1">
                  <c:v>193000</c:v>
                </c:pt>
                <c:pt idx="2">
                  <c:v>260000</c:v>
                </c:pt>
                <c:pt idx="3">
                  <c:v>550000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6378-4F6C-89AA-2FC41019B3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100"/>
          </a:pPr>
          <a:endParaRPr lang="en-US"/>
        </a:p>
      </c:txPr>
    </c:legend>
    <c:plotVisOnly val="1"/>
    <c:dispBlanksAs val="span"/>
    <c:showDLblsOverMax val="1"/>
  </c:chart>
  <c:spPr>
    <a:solidFill>
      <a:srgbClr val="FFFFFF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775357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338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1"/>
          <p:cNvSpPr/>
          <p:nvPr/>
        </p:nvSpPr>
        <p:spPr>
          <a:xfrm>
            <a:off x="137160" y="0"/>
            <a:ext cx="9144000" cy="2194560"/>
          </a:xfrm>
          <a:prstGeom prst="rect">
            <a:avLst/>
          </a:prstGeom>
          <a:solidFill>
            <a:srgbClr val="52928A"/>
          </a:solidFill>
          <a:ln w="12700">
            <a:solidFill>
              <a:srgbClr val="52928A"/>
            </a:solidFill>
            <a:prstDash val="solid"/>
          </a:ln>
        </p:spPr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798D518-7B0C-C1C4-05F5-CACF9E472263}"/>
              </a:ext>
            </a:extLst>
          </p:cNvPr>
          <p:cNvSpPr/>
          <p:nvPr/>
        </p:nvSpPr>
        <p:spPr>
          <a:xfrm>
            <a:off x="5380719" y="-376237"/>
            <a:ext cx="4107305" cy="11947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hape 0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52928A"/>
          </a:solidFill>
          <a:ln w="12700">
            <a:solidFill>
              <a:srgbClr val="52928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02920" y="22860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BUSINESS MODEL CANVAS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02920" y="530352"/>
            <a:ext cx="82296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 Structure</a:t>
            </a:r>
            <a:endParaRPr lang="en-US" sz="3400" dirty="0"/>
          </a:p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&amp; Revenue Streams</a:t>
            </a:r>
            <a:endParaRPr lang="en-US" sz="3400" dirty="0"/>
          </a:p>
        </p:txBody>
      </p:sp>
      <p:sp>
        <p:nvSpPr>
          <p:cNvPr id="6" name="Shape 4"/>
          <p:cNvSpPr/>
          <p:nvPr/>
        </p:nvSpPr>
        <p:spPr>
          <a:xfrm>
            <a:off x="137160" y="2194560"/>
            <a:ext cx="9144000" cy="54864"/>
          </a:xfrm>
          <a:prstGeom prst="rect">
            <a:avLst/>
          </a:prstGeom>
          <a:solidFill>
            <a:srgbClr val="AA7B2D"/>
          </a:solidFill>
          <a:ln w="12700">
            <a:solidFill>
              <a:srgbClr val="AA7B2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02920" y="2331720"/>
            <a:ext cx="82296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40000"/>
              </a:lnSpc>
              <a:buNone/>
            </a:pPr>
            <a:r>
              <a:rPr lang="en-US" sz="1500" dirty="0">
                <a:solidFill>
                  <a:srgbClr val="A8C5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Memahami Sisi Biaya &amp; Pendapatan dalam Model Bisnis</a:t>
            </a:r>
            <a:endParaRPr lang="en-US" sz="1500" dirty="0"/>
          </a:p>
          <a:p>
            <a:pPr marL="0" indent="0">
              <a:lnSpc>
                <a:spcPct val="140000"/>
              </a:lnSpc>
              <a:buNone/>
            </a:pPr>
            <a:r>
              <a:rPr lang="en-US" sz="1500" dirty="0">
                <a:solidFill>
                  <a:srgbClr val="A8C5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Termasuk Perhitungan Harga Pokok Produksi (HPP)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502920" y="457200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7A9E9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Entrepreneurship  ·  Politeknik Wilmar Bisnis Indonesia – WBIIC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6766560" y="3291840"/>
            <a:ext cx="1051560" cy="548640"/>
          </a:xfrm>
          <a:prstGeom prst="rect">
            <a:avLst/>
          </a:prstGeom>
          <a:solidFill>
            <a:srgbClr val="52928A">
              <a:alpha val="70000"/>
            </a:srgbClr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328416"/>
            <a:ext cx="9601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</a:t>
            </a:r>
            <a:endParaRPr lang="en-US" sz="700" dirty="0"/>
          </a:p>
          <a:p>
            <a:pPr marL="0" indent="0" algn="ctr">
              <a:buNone/>
            </a:pPr>
            <a:r>
              <a:rPr lang="en-US" sz="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Partner</a:t>
            </a:r>
            <a:endParaRPr lang="en-US" sz="700" dirty="0"/>
          </a:p>
        </p:txBody>
      </p:sp>
      <p:sp>
        <p:nvSpPr>
          <p:cNvPr id="11" name="Shape 9"/>
          <p:cNvSpPr/>
          <p:nvPr/>
        </p:nvSpPr>
        <p:spPr>
          <a:xfrm>
            <a:off x="7818120" y="3291840"/>
            <a:ext cx="1051560" cy="548640"/>
          </a:xfrm>
          <a:prstGeom prst="rect">
            <a:avLst/>
          </a:prstGeom>
          <a:solidFill>
            <a:srgbClr val="4A6B5F">
              <a:alpha val="70000"/>
            </a:srgbClr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863840" y="3328416"/>
            <a:ext cx="9601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</a:t>
            </a:r>
            <a:endParaRPr lang="en-US" sz="700" dirty="0"/>
          </a:p>
          <a:p>
            <a:pPr marL="0" indent="0" algn="ctr">
              <a:buNone/>
            </a:pPr>
            <a:r>
              <a:rPr lang="en-US" sz="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Activity</a:t>
            </a:r>
            <a:endParaRPr lang="en-US" sz="700" dirty="0"/>
          </a:p>
        </p:txBody>
      </p:sp>
      <p:sp>
        <p:nvSpPr>
          <p:cNvPr id="13" name="Shape 11"/>
          <p:cNvSpPr/>
          <p:nvPr/>
        </p:nvSpPr>
        <p:spPr>
          <a:xfrm>
            <a:off x="6766560" y="3840480"/>
            <a:ext cx="2103120" cy="502920"/>
          </a:xfrm>
          <a:prstGeom prst="rect">
            <a:avLst/>
          </a:prstGeom>
          <a:solidFill>
            <a:srgbClr val="AA7B2D">
              <a:alpha val="70000"/>
            </a:srgbClr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812280" y="3877056"/>
            <a:ext cx="2011680" cy="4297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 STRUCTURE</a:t>
            </a:r>
            <a:endParaRPr lang="en-US" sz="700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920347BC-473C-B31F-5FA1-EAC94D0202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2770" y="167001"/>
            <a:ext cx="1561414" cy="562109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9DC614A7-759B-A081-3F71-38C734BEB1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20527" y="162709"/>
            <a:ext cx="1886313" cy="53411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164592"/>
            <a:ext cx="8229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kern="0" spc="300" dirty="0">
                <a:solidFill>
                  <a:srgbClr val="5292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TUJUAN PERTEMUAN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11480" y="384048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338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Capaian Pembelajaran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11480" y="1005840"/>
            <a:ext cx="8321040" cy="36576"/>
          </a:xfrm>
          <a:prstGeom prst="rect">
            <a:avLst/>
          </a:prstGeom>
          <a:solidFill>
            <a:srgbClr val="52928A"/>
          </a:solidFill>
          <a:ln w="12700">
            <a:solidFill>
              <a:srgbClr val="52928A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11480" y="1170432"/>
            <a:ext cx="566928" cy="566928"/>
          </a:xfrm>
          <a:prstGeom prst="rect">
            <a:avLst/>
          </a:prstGeom>
          <a:solidFill>
            <a:srgbClr val="52928A"/>
          </a:solidFill>
          <a:ln w="12700">
            <a:solidFill>
              <a:srgbClr val="52928A"/>
            </a:solidFill>
            <a:prstDash val="solid"/>
          </a:ln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411480" y="1170432"/>
            <a:ext cx="566928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1097280" y="1207008"/>
            <a:ext cx="7498080" cy="493776"/>
          </a:xfrm>
          <a:prstGeom prst="rect">
            <a:avLst/>
          </a:prstGeom>
          <a:solidFill>
            <a:srgbClr val="EBF3F1"/>
          </a:solidFill>
          <a:ln w="12700">
            <a:solidFill>
              <a:srgbClr val="EBF3F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188720" y="1207008"/>
            <a:ext cx="7315200" cy="4937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2D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Menjelaskan konsep Cost Structure dan jenis-jenis biaya dalam model bisnis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11480" y="2011680"/>
            <a:ext cx="566928" cy="566928"/>
          </a:xfrm>
          <a:prstGeom prst="rect">
            <a:avLst/>
          </a:prstGeom>
          <a:solidFill>
            <a:srgbClr val="52928A"/>
          </a:solidFill>
          <a:ln w="12700">
            <a:solidFill>
              <a:srgbClr val="52928A"/>
            </a:solidFill>
            <a:prstDash val="solid"/>
          </a:ln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411480" y="2011680"/>
            <a:ext cx="566928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1097280" y="2048256"/>
            <a:ext cx="7498080" cy="493776"/>
          </a:xfrm>
          <a:prstGeom prst="rect">
            <a:avLst/>
          </a:prstGeom>
          <a:solidFill>
            <a:srgbClr val="EBF3F1"/>
          </a:solidFill>
          <a:ln w="12700">
            <a:solidFill>
              <a:srgbClr val="EBF3F1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188720" y="2048256"/>
            <a:ext cx="7315200" cy="4937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2D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Menghitung Harga Pokok Produksi (HPP) dari ide bisnis sendiri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411480" y="2852928"/>
            <a:ext cx="566928" cy="566928"/>
          </a:xfrm>
          <a:prstGeom prst="rect">
            <a:avLst/>
          </a:prstGeom>
          <a:solidFill>
            <a:srgbClr val="52928A"/>
          </a:solidFill>
          <a:ln w="12700">
            <a:solidFill>
              <a:srgbClr val="52928A"/>
            </a:solidFill>
            <a:prstDash val="solid"/>
          </a:ln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411480" y="2852928"/>
            <a:ext cx="566928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2000" dirty="0"/>
          </a:p>
        </p:txBody>
      </p:sp>
      <p:sp>
        <p:nvSpPr>
          <p:cNvPr id="15" name="Shape 13"/>
          <p:cNvSpPr/>
          <p:nvPr/>
        </p:nvSpPr>
        <p:spPr>
          <a:xfrm>
            <a:off x="1097280" y="2889504"/>
            <a:ext cx="7498080" cy="493776"/>
          </a:xfrm>
          <a:prstGeom prst="rect">
            <a:avLst/>
          </a:prstGeom>
          <a:solidFill>
            <a:srgbClr val="EBF3F1"/>
          </a:solidFill>
          <a:ln w="12700">
            <a:solidFill>
              <a:srgbClr val="EBF3F1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188720" y="2889504"/>
            <a:ext cx="7315200" cy="4937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2D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Mengidentifikasi Revenue Streams yang sesuai untuk model bisnis mereka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411480" y="3694176"/>
            <a:ext cx="566928" cy="566928"/>
          </a:xfrm>
          <a:prstGeom prst="rect">
            <a:avLst/>
          </a:prstGeom>
          <a:solidFill>
            <a:srgbClr val="52928A"/>
          </a:solidFill>
          <a:ln w="12700">
            <a:solidFill>
              <a:srgbClr val="52928A"/>
            </a:solidFill>
            <a:prstDash val="solid"/>
          </a:ln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8" name="Text 16"/>
          <p:cNvSpPr/>
          <p:nvPr/>
        </p:nvSpPr>
        <p:spPr>
          <a:xfrm>
            <a:off x="411480" y="3694176"/>
            <a:ext cx="566928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2000" dirty="0"/>
          </a:p>
        </p:txBody>
      </p:sp>
      <p:sp>
        <p:nvSpPr>
          <p:cNvPr id="19" name="Shape 17"/>
          <p:cNvSpPr/>
          <p:nvPr/>
        </p:nvSpPr>
        <p:spPr>
          <a:xfrm>
            <a:off x="1097280" y="3730752"/>
            <a:ext cx="7498080" cy="493776"/>
          </a:xfrm>
          <a:prstGeom prst="rect">
            <a:avLst/>
          </a:prstGeom>
          <a:solidFill>
            <a:srgbClr val="EBF3F1"/>
          </a:solidFill>
          <a:ln w="12700">
            <a:solidFill>
              <a:srgbClr val="EBF3F1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1188720" y="3730752"/>
            <a:ext cx="7315200" cy="4937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2D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Menganalisis keseimbangan antara biaya dan pendapatan secara sederhana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164592"/>
            <a:ext cx="8229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kern="0" spc="300" dirty="0">
                <a:solidFill>
                  <a:srgbClr val="5292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KONTEKS BMC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11480" y="384048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338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 Mana Posisi Kita?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11480" y="1005840"/>
            <a:ext cx="8321040" cy="36576"/>
          </a:xfrm>
          <a:prstGeom prst="rect">
            <a:avLst/>
          </a:prstGeom>
          <a:solidFill>
            <a:srgbClr val="52928A"/>
          </a:solidFill>
          <a:ln w="12700">
            <a:solidFill>
              <a:srgbClr val="52928A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1480" y="1097280"/>
            <a:ext cx="8321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4A6B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Business Model Canvas terdiri dari 9 blok. Hari ini fokus pada bagian BAWAH: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11480" y="1508760"/>
            <a:ext cx="1497787" cy="1014984"/>
          </a:xfrm>
          <a:prstGeom prst="rect">
            <a:avLst/>
          </a:prstGeom>
          <a:solidFill>
            <a:srgbClr val="D9EDE9"/>
          </a:solidFill>
          <a:ln w="6350">
            <a:solidFill>
              <a:srgbClr val="5292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48056" y="1527048"/>
            <a:ext cx="1424635" cy="9784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1338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</a:t>
            </a:r>
            <a:endParaRPr lang="en-US" sz="800" dirty="0"/>
          </a:p>
          <a:p>
            <a:pPr marL="0" indent="0" algn="ctr">
              <a:buNone/>
            </a:pPr>
            <a:r>
              <a:rPr lang="en-US" sz="800" b="1" dirty="0">
                <a:solidFill>
                  <a:srgbClr val="1338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Partners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411480" y="2523744"/>
            <a:ext cx="1497787" cy="1014984"/>
          </a:xfrm>
          <a:prstGeom prst="rect">
            <a:avLst/>
          </a:prstGeom>
          <a:solidFill>
            <a:srgbClr val="D9EDE9"/>
          </a:solidFill>
          <a:ln w="6350">
            <a:solidFill>
              <a:srgbClr val="52928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48056" y="2542032"/>
            <a:ext cx="1424635" cy="9784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1338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</a:t>
            </a:r>
            <a:endParaRPr lang="en-US" sz="800" dirty="0"/>
          </a:p>
          <a:p>
            <a:pPr marL="0" indent="0" algn="ctr">
              <a:buNone/>
            </a:pPr>
            <a:r>
              <a:rPr lang="en-US" sz="800" b="1" dirty="0">
                <a:solidFill>
                  <a:srgbClr val="1338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Resources</a:t>
            </a:r>
            <a:endParaRPr lang="en-US" sz="800" dirty="0"/>
          </a:p>
        </p:txBody>
      </p:sp>
      <p:sp>
        <p:nvSpPr>
          <p:cNvPr id="10" name="Shape 8"/>
          <p:cNvSpPr/>
          <p:nvPr/>
        </p:nvSpPr>
        <p:spPr>
          <a:xfrm>
            <a:off x="1909267" y="1508760"/>
            <a:ext cx="1248156" cy="1014984"/>
          </a:xfrm>
          <a:prstGeom prst="rect">
            <a:avLst/>
          </a:prstGeom>
          <a:solidFill>
            <a:srgbClr val="D9EDE9"/>
          </a:solidFill>
          <a:ln w="6350">
            <a:solidFill>
              <a:srgbClr val="5292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945843" y="1527048"/>
            <a:ext cx="1175004" cy="9784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1338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</a:t>
            </a:r>
            <a:endParaRPr lang="en-US" sz="800" dirty="0"/>
          </a:p>
          <a:p>
            <a:pPr marL="0" indent="0" algn="ctr">
              <a:buNone/>
            </a:pPr>
            <a:r>
              <a:rPr lang="en-US" sz="800" b="1" dirty="0">
                <a:solidFill>
                  <a:srgbClr val="1338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Activities</a:t>
            </a:r>
            <a:endParaRPr lang="en-US" sz="800" dirty="0"/>
          </a:p>
        </p:txBody>
      </p:sp>
      <p:sp>
        <p:nvSpPr>
          <p:cNvPr id="12" name="Shape 10"/>
          <p:cNvSpPr/>
          <p:nvPr/>
        </p:nvSpPr>
        <p:spPr>
          <a:xfrm>
            <a:off x="1909267" y="2523744"/>
            <a:ext cx="1248156" cy="1014984"/>
          </a:xfrm>
          <a:prstGeom prst="rect">
            <a:avLst/>
          </a:prstGeom>
          <a:solidFill>
            <a:srgbClr val="D9EDE9"/>
          </a:solidFill>
          <a:ln w="6350">
            <a:solidFill>
              <a:srgbClr val="52928A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157423" y="1508760"/>
            <a:ext cx="1497787" cy="1014984"/>
          </a:xfrm>
          <a:prstGeom prst="rect">
            <a:avLst/>
          </a:prstGeom>
          <a:solidFill>
            <a:srgbClr val="D9EDE9"/>
          </a:solidFill>
          <a:ln w="6350">
            <a:solidFill>
              <a:srgbClr val="52928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193999" y="1527048"/>
            <a:ext cx="1424635" cy="9784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1338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Value</a:t>
            </a:r>
            <a:endParaRPr lang="en-US" sz="800" dirty="0"/>
          </a:p>
          <a:p>
            <a:pPr marL="0" indent="0" algn="ctr">
              <a:buNone/>
            </a:pPr>
            <a:r>
              <a:rPr lang="en-US" sz="800" b="1" dirty="0">
                <a:solidFill>
                  <a:srgbClr val="1338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Propositions</a:t>
            </a:r>
            <a:endParaRPr lang="en-US" sz="800" dirty="0"/>
          </a:p>
        </p:txBody>
      </p:sp>
      <p:sp>
        <p:nvSpPr>
          <p:cNvPr id="15" name="Shape 13"/>
          <p:cNvSpPr/>
          <p:nvPr/>
        </p:nvSpPr>
        <p:spPr>
          <a:xfrm>
            <a:off x="3157423" y="2523744"/>
            <a:ext cx="1497787" cy="1014984"/>
          </a:xfrm>
          <a:prstGeom prst="rect">
            <a:avLst/>
          </a:prstGeom>
          <a:solidFill>
            <a:srgbClr val="D9EDE9"/>
          </a:solidFill>
          <a:ln w="6350">
            <a:solidFill>
              <a:srgbClr val="52928A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655210" y="1508760"/>
            <a:ext cx="1248156" cy="1014984"/>
          </a:xfrm>
          <a:prstGeom prst="rect">
            <a:avLst/>
          </a:prstGeom>
          <a:solidFill>
            <a:srgbClr val="D9EDE9"/>
          </a:solidFill>
          <a:ln w="6350">
            <a:solidFill>
              <a:srgbClr val="52928A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691786" y="1527048"/>
            <a:ext cx="1175004" cy="9784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1338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Customer</a:t>
            </a:r>
            <a:endParaRPr lang="en-US" sz="800" dirty="0"/>
          </a:p>
          <a:p>
            <a:pPr marL="0" indent="0" algn="ctr">
              <a:buNone/>
            </a:pPr>
            <a:r>
              <a:rPr lang="en-US" sz="800" b="1" dirty="0">
                <a:solidFill>
                  <a:srgbClr val="1338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Relations</a:t>
            </a:r>
            <a:endParaRPr lang="en-US" sz="800" dirty="0"/>
          </a:p>
        </p:txBody>
      </p:sp>
      <p:sp>
        <p:nvSpPr>
          <p:cNvPr id="18" name="Shape 16"/>
          <p:cNvSpPr/>
          <p:nvPr/>
        </p:nvSpPr>
        <p:spPr>
          <a:xfrm>
            <a:off x="4655210" y="2523744"/>
            <a:ext cx="1248156" cy="1014984"/>
          </a:xfrm>
          <a:prstGeom prst="rect">
            <a:avLst/>
          </a:prstGeom>
          <a:solidFill>
            <a:srgbClr val="D9EDE9"/>
          </a:solidFill>
          <a:ln w="6350">
            <a:solidFill>
              <a:srgbClr val="52928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691786" y="2542032"/>
            <a:ext cx="1175004" cy="9784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1338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Channels</a:t>
            </a:r>
            <a:endParaRPr lang="en-US" sz="800" dirty="0"/>
          </a:p>
        </p:txBody>
      </p:sp>
      <p:sp>
        <p:nvSpPr>
          <p:cNvPr id="20" name="Shape 18"/>
          <p:cNvSpPr/>
          <p:nvPr/>
        </p:nvSpPr>
        <p:spPr>
          <a:xfrm>
            <a:off x="5903366" y="1508760"/>
            <a:ext cx="1497787" cy="1014984"/>
          </a:xfrm>
          <a:prstGeom prst="rect">
            <a:avLst/>
          </a:prstGeom>
          <a:solidFill>
            <a:srgbClr val="D9EDE9"/>
          </a:solidFill>
          <a:ln w="6350">
            <a:solidFill>
              <a:srgbClr val="52928A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939942" y="1527048"/>
            <a:ext cx="1424635" cy="9784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1338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Customer</a:t>
            </a:r>
            <a:endParaRPr lang="en-US" sz="800" dirty="0"/>
          </a:p>
          <a:p>
            <a:pPr marL="0" indent="0" algn="ctr">
              <a:buNone/>
            </a:pPr>
            <a:r>
              <a:rPr lang="en-US" sz="800" b="1" dirty="0">
                <a:solidFill>
                  <a:srgbClr val="1338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Segments</a:t>
            </a:r>
            <a:endParaRPr lang="en-US" sz="800" dirty="0"/>
          </a:p>
        </p:txBody>
      </p:sp>
      <p:sp>
        <p:nvSpPr>
          <p:cNvPr id="22" name="Shape 20"/>
          <p:cNvSpPr/>
          <p:nvPr/>
        </p:nvSpPr>
        <p:spPr>
          <a:xfrm>
            <a:off x="5903366" y="2523744"/>
            <a:ext cx="1497787" cy="1014984"/>
          </a:xfrm>
          <a:prstGeom prst="rect">
            <a:avLst/>
          </a:prstGeom>
          <a:solidFill>
            <a:srgbClr val="D9EDE9"/>
          </a:solidFill>
          <a:ln w="6350">
            <a:solidFill>
              <a:srgbClr val="52928A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411480" y="3538728"/>
            <a:ext cx="4160520" cy="1353312"/>
          </a:xfrm>
          <a:prstGeom prst="rect">
            <a:avLst/>
          </a:prstGeom>
          <a:solidFill>
            <a:srgbClr val="AA7B2D"/>
          </a:solidFill>
          <a:ln w="12700">
            <a:solidFill>
              <a:srgbClr val="AA7B2D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502920" y="3538728"/>
            <a:ext cx="3977640" cy="13533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 STRUCTURE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(Struktur Biaya)</a:t>
            </a:r>
            <a:endParaRPr lang="en-US" sz="1300" dirty="0"/>
          </a:p>
        </p:txBody>
      </p:sp>
      <p:sp>
        <p:nvSpPr>
          <p:cNvPr id="25" name="Shape 23"/>
          <p:cNvSpPr/>
          <p:nvPr/>
        </p:nvSpPr>
        <p:spPr>
          <a:xfrm>
            <a:off x="4572000" y="3538728"/>
            <a:ext cx="2829153" cy="1353312"/>
          </a:xfrm>
          <a:prstGeom prst="rect">
            <a:avLst/>
          </a:prstGeom>
          <a:solidFill>
            <a:srgbClr val="52928A"/>
          </a:solidFill>
          <a:ln w="12700">
            <a:solidFill>
              <a:srgbClr val="52928A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3997757" y="3537204"/>
            <a:ext cx="3977640" cy="13533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REVENUE STREAMS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(Aliran Pendapatan)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411480" y="4937760"/>
            <a:ext cx="8321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AA7B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◀ FOKUS HARI INI ▶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9728"/>
          </a:xfrm>
          <a:prstGeom prst="rect">
            <a:avLst/>
          </a:prstGeom>
          <a:solidFill>
            <a:srgbClr val="AA7B2D"/>
          </a:solidFill>
          <a:ln w="12700">
            <a:solidFill>
              <a:srgbClr val="AA7B2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164592"/>
            <a:ext cx="8229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kern="0" spc="300" dirty="0">
                <a:solidFill>
                  <a:srgbClr val="5292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BLOK BMC #8 · COST STRUCTURE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411480" y="384048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338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Apa Itu Cost Structure?</a:t>
            </a:r>
            <a:endParaRPr lang="en-US" sz="2600" dirty="0"/>
          </a:p>
        </p:txBody>
      </p:sp>
      <p:sp>
        <p:nvSpPr>
          <p:cNvPr id="5" name="Shape 3"/>
          <p:cNvSpPr/>
          <p:nvPr/>
        </p:nvSpPr>
        <p:spPr>
          <a:xfrm>
            <a:off x="411480" y="1005840"/>
            <a:ext cx="8321040" cy="36576"/>
          </a:xfrm>
          <a:prstGeom prst="rect">
            <a:avLst/>
          </a:prstGeom>
          <a:solidFill>
            <a:srgbClr val="AA7B2D"/>
          </a:solidFill>
          <a:ln w="12700">
            <a:solidFill>
              <a:srgbClr val="AA7B2D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11480" y="1115568"/>
            <a:ext cx="8321040" cy="914400"/>
          </a:xfrm>
          <a:prstGeom prst="rect">
            <a:avLst/>
          </a:prstGeom>
          <a:solidFill>
            <a:srgbClr val="F5E6C8"/>
          </a:solidFill>
          <a:ln w="10160">
            <a:solidFill>
              <a:srgbClr val="AA7B2D"/>
            </a:solidFill>
            <a:prstDash val="solid"/>
          </a:ln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594360" y="1143000"/>
            <a:ext cx="7955280" cy="8595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AA7B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 Structure </a:t>
            </a:r>
            <a:r>
              <a:rPr lang="en-US" sz="1300" dirty="0">
                <a:solidFill>
                  <a:srgbClr val="1E2D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adalah semua biaya yang harus dikeluarkan untuk menjalankan bisnis.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1E2D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Setiap keputusan bisnis → ada biaya yang menyertainya.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11480" y="2148840"/>
            <a:ext cx="4023360" cy="1828800"/>
          </a:xfrm>
          <a:prstGeom prst="rect">
            <a:avLst/>
          </a:prstGeom>
          <a:solidFill>
            <a:srgbClr val="52928A"/>
          </a:solidFill>
          <a:ln w="12700">
            <a:solidFill>
              <a:srgbClr val="52928A"/>
            </a:solidFill>
            <a:prstDash val="solid"/>
          </a:ln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548640" y="2240280"/>
            <a:ext cx="37490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💰  Cost-Driven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548640" y="2633472"/>
            <a:ext cx="374904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3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Fokus menekan biaya serendah mungkin.</a:t>
            </a:r>
            <a:endParaRPr lang="en-US" sz="1150" dirty="0"/>
          </a:p>
          <a:p>
            <a:pPr marL="0" indent="0">
              <a:lnSpc>
                <a:spcPct val="13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Contoh: Warung makan sederhana, produk massal.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4617720" y="2148840"/>
            <a:ext cx="4023360" cy="1828800"/>
          </a:xfrm>
          <a:prstGeom prst="rect">
            <a:avLst/>
          </a:prstGeom>
          <a:solidFill>
            <a:srgbClr val="AA7B2D"/>
          </a:solidFill>
          <a:ln w="12700">
            <a:solidFill>
              <a:srgbClr val="AA7B2D"/>
            </a:solidFill>
            <a:prstDash val="solid"/>
          </a:ln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4754880" y="2240280"/>
            <a:ext cx="37490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⭐  Value-Driven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754880" y="2633472"/>
            <a:ext cx="374904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3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Fokus memberi nilai tinggi, biaya tidak jadi kendala utama.</a:t>
            </a:r>
            <a:endParaRPr lang="en-US" sz="1150" dirty="0"/>
          </a:p>
          <a:p>
            <a:pPr marL="0" indent="0">
              <a:lnSpc>
                <a:spcPct val="13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Contoh: Restoran fine dining, jasa konsultasi premium.</a:t>
            </a:r>
            <a:endParaRPr lang="en-US" sz="1150" dirty="0"/>
          </a:p>
        </p:txBody>
      </p:sp>
      <p:sp>
        <p:nvSpPr>
          <p:cNvPr id="14" name="Text 12"/>
          <p:cNvSpPr/>
          <p:nvPr/>
        </p:nvSpPr>
        <p:spPr>
          <a:xfrm>
            <a:off x="411480" y="4096512"/>
            <a:ext cx="83210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4A6B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Pertanyaan kunci: Biaya apa saja yang PALING PENTING untuk menciptakan dan menyampaikan nilai kepada pelanggan?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9728"/>
          </a:xfrm>
          <a:prstGeom prst="rect">
            <a:avLst/>
          </a:prstGeom>
          <a:solidFill>
            <a:srgbClr val="AA7B2D"/>
          </a:solidFill>
          <a:ln w="12700">
            <a:solidFill>
              <a:srgbClr val="AA7B2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164592"/>
            <a:ext cx="8229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kern="0" spc="300" dirty="0">
                <a:solidFill>
                  <a:srgbClr val="5292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 STRUCTURE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411480" y="384048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338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Jenis-Jenis Biaya dalam Bisnis</a:t>
            </a:r>
            <a:endParaRPr lang="en-US" sz="2600" dirty="0"/>
          </a:p>
        </p:txBody>
      </p:sp>
      <p:sp>
        <p:nvSpPr>
          <p:cNvPr id="5" name="Shape 3"/>
          <p:cNvSpPr/>
          <p:nvPr/>
        </p:nvSpPr>
        <p:spPr>
          <a:xfrm>
            <a:off x="411480" y="1005840"/>
            <a:ext cx="8321040" cy="36576"/>
          </a:xfrm>
          <a:prstGeom prst="rect">
            <a:avLst/>
          </a:prstGeom>
          <a:solidFill>
            <a:srgbClr val="AA7B2D"/>
          </a:solidFill>
          <a:ln w="12700">
            <a:solidFill>
              <a:srgbClr val="AA7B2D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11480" y="1143000"/>
            <a:ext cx="2286000" cy="1005840"/>
          </a:xfrm>
          <a:prstGeom prst="rect">
            <a:avLst/>
          </a:prstGeom>
          <a:solidFill>
            <a:srgbClr val="133822"/>
          </a:solidFill>
          <a:ln w="12700">
            <a:solidFill>
              <a:srgbClr val="133822"/>
            </a:solidFill>
            <a:prstDash val="solid"/>
          </a:ln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502920" y="1188720"/>
            <a:ext cx="2103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Fixed Cost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502920" y="1618488"/>
            <a:ext cx="2103120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CCEE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Biaya Tetap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2697480" y="1143000"/>
            <a:ext cx="6035040" cy="1005840"/>
          </a:xfrm>
          <a:prstGeom prst="rect">
            <a:avLst/>
          </a:prstGeom>
          <a:solidFill>
            <a:srgbClr val="EBF3F1"/>
          </a:solidFill>
          <a:ln w="12700">
            <a:solidFill>
              <a:srgbClr val="EBF3F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834640" y="1197864"/>
            <a:ext cx="56692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E2D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Tidak berubah meski produksi naik/turun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2834640" y="1581912"/>
            <a:ext cx="56692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4A6B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Contoh: Sewa tempat, gaji karyawan tetap, cicilan alat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11480" y="2331720"/>
            <a:ext cx="2286000" cy="1005840"/>
          </a:xfrm>
          <a:prstGeom prst="rect">
            <a:avLst/>
          </a:prstGeom>
          <a:solidFill>
            <a:srgbClr val="52928A"/>
          </a:solidFill>
          <a:ln w="12700">
            <a:solidFill>
              <a:srgbClr val="52928A"/>
            </a:solidFill>
            <a:prstDash val="solid"/>
          </a:ln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502920" y="2377440"/>
            <a:ext cx="2103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Variable Cost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502920" y="2807208"/>
            <a:ext cx="2103120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CCEE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Biaya Variabel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2697480" y="2331720"/>
            <a:ext cx="6035040" cy="1005840"/>
          </a:xfrm>
          <a:prstGeom prst="rect">
            <a:avLst/>
          </a:prstGeom>
          <a:solidFill>
            <a:srgbClr val="EBF3F1"/>
          </a:solidFill>
          <a:ln w="12700">
            <a:solidFill>
              <a:srgbClr val="EBF3F1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2834640" y="2386584"/>
            <a:ext cx="56692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E2D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Berubah sesuai jumlah produksi/penjualan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2834640" y="2770632"/>
            <a:ext cx="56692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4A6B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Contoh: Bahan baku, kemasan, biaya pengiriman per unit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411480" y="3520440"/>
            <a:ext cx="2286000" cy="1005840"/>
          </a:xfrm>
          <a:prstGeom prst="rect">
            <a:avLst/>
          </a:prstGeom>
          <a:solidFill>
            <a:srgbClr val="AA7B2D"/>
          </a:solidFill>
          <a:ln w="12700">
            <a:solidFill>
              <a:srgbClr val="AA7B2D"/>
            </a:solidFill>
            <a:prstDash val="solid"/>
          </a:ln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9" name="Text 17"/>
          <p:cNvSpPr/>
          <p:nvPr/>
        </p:nvSpPr>
        <p:spPr>
          <a:xfrm>
            <a:off x="502920" y="3566160"/>
            <a:ext cx="2103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Semi-Variable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502920" y="3995928"/>
            <a:ext cx="2103120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CCEE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Biaya Semi-Variabel</a:t>
            </a:r>
            <a:endParaRPr lang="en-US" sz="1000" dirty="0"/>
          </a:p>
        </p:txBody>
      </p:sp>
      <p:sp>
        <p:nvSpPr>
          <p:cNvPr id="21" name="Shape 19"/>
          <p:cNvSpPr/>
          <p:nvPr/>
        </p:nvSpPr>
        <p:spPr>
          <a:xfrm>
            <a:off x="2697480" y="3520440"/>
            <a:ext cx="6035040" cy="1005840"/>
          </a:xfrm>
          <a:prstGeom prst="rect">
            <a:avLst/>
          </a:prstGeom>
          <a:solidFill>
            <a:srgbClr val="EBF3F1"/>
          </a:solidFill>
          <a:ln w="12700">
            <a:solidFill>
              <a:srgbClr val="EBF3F1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2834640" y="3575304"/>
            <a:ext cx="56692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E2D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Sebagian tetap, sebagian tergantung aktivitas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2834640" y="3959352"/>
            <a:ext cx="56692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4A6B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Contoh: Tagihan listrik (ada biaya dasar + biaya pakai)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411480" y="4681728"/>
            <a:ext cx="83210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AA7B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Memisahkan biaya tetap dan variabel sangat penting untuk menghitung HPP dan titik impas (BEP).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338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9728"/>
          </a:xfrm>
          <a:prstGeom prst="rect">
            <a:avLst/>
          </a:prstGeom>
          <a:solidFill>
            <a:srgbClr val="AA7B2D"/>
          </a:solidFill>
          <a:ln w="12700">
            <a:solidFill>
              <a:srgbClr val="AA7B2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201168"/>
            <a:ext cx="8321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400" dirty="0">
                <a:solidFill>
                  <a:srgbClr val="5292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HARGA POKOK PRODUKSI (HPP)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11480" y="530352"/>
            <a:ext cx="832104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Menghitung Berapa Biaya Nyata Membuat 1 Produk</a:t>
            </a:r>
            <a:endParaRPr lang="en-US" sz="2600" dirty="0"/>
          </a:p>
        </p:txBody>
      </p:sp>
      <p:sp>
        <p:nvSpPr>
          <p:cNvPr id="5" name="Shape 3"/>
          <p:cNvSpPr/>
          <p:nvPr/>
        </p:nvSpPr>
        <p:spPr>
          <a:xfrm>
            <a:off x="320040" y="1234440"/>
            <a:ext cx="2651760" cy="1828800"/>
          </a:xfrm>
          <a:prstGeom prst="rect">
            <a:avLst/>
          </a:prstGeom>
          <a:solidFill>
            <a:srgbClr val="1A5C4E"/>
          </a:solidFill>
          <a:ln w="19050">
            <a:solidFill>
              <a:srgbClr val="52928A"/>
            </a:solidFill>
            <a:prstDash val="solid"/>
          </a:ln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411480" y="1344168"/>
            <a:ext cx="24688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Bahan Baku Langsung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11480" y="1801368"/>
            <a:ext cx="24688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i="1" dirty="0">
                <a:solidFill>
                  <a:srgbClr val="9DCF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(Direct Material)</a:t>
            </a:r>
            <a:endParaRPr lang="en-US" sz="950" dirty="0"/>
          </a:p>
        </p:txBody>
      </p:sp>
      <p:sp>
        <p:nvSpPr>
          <p:cNvPr id="8" name="Text 6"/>
          <p:cNvSpPr/>
          <p:nvPr/>
        </p:nvSpPr>
        <p:spPr>
          <a:xfrm>
            <a:off x="411480" y="2103120"/>
            <a:ext cx="24688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C8E8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Tepung, gula, telur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dirty="0">
                <a:solidFill>
                  <a:srgbClr val="C8E8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Kain, benang, karet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017520" y="1920240"/>
            <a:ext cx="182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AA7B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endParaRPr lang="en-US" sz="2600" dirty="0"/>
          </a:p>
        </p:txBody>
      </p:sp>
      <p:sp>
        <p:nvSpPr>
          <p:cNvPr id="10" name="Shape 8"/>
          <p:cNvSpPr/>
          <p:nvPr/>
        </p:nvSpPr>
        <p:spPr>
          <a:xfrm>
            <a:off x="3200400" y="1234440"/>
            <a:ext cx="2651760" cy="1828800"/>
          </a:xfrm>
          <a:prstGeom prst="rect">
            <a:avLst/>
          </a:prstGeom>
          <a:solidFill>
            <a:srgbClr val="1A5C4E"/>
          </a:solidFill>
          <a:ln w="19050">
            <a:solidFill>
              <a:srgbClr val="52928A"/>
            </a:solidFill>
            <a:prstDash val="solid"/>
          </a:ln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3291840" y="1344168"/>
            <a:ext cx="24688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Tenaga Kerja Langsung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3291840" y="1801368"/>
            <a:ext cx="24688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i="1" dirty="0">
                <a:solidFill>
                  <a:srgbClr val="9DCF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(Direct Labor)</a:t>
            </a:r>
            <a:endParaRPr lang="en-US" sz="950" dirty="0"/>
          </a:p>
        </p:txBody>
      </p:sp>
      <p:sp>
        <p:nvSpPr>
          <p:cNvPr id="13" name="Text 11"/>
          <p:cNvSpPr/>
          <p:nvPr/>
        </p:nvSpPr>
        <p:spPr>
          <a:xfrm>
            <a:off x="3291840" y="2103120"/>
            <a:ext cx="24688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C8E8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Upah tukang jahit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dirty="0">
                <a:solidFill>
                  <a:srgbClr val="C8E8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Gaji tukang masak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5897880" y="1920240"/>
            <a:ext cx="182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AA7B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endParaRPr lang="en-US" sz="2600" dirty="0"/>
          </a:p>
        </p:txBody>
      </p:sp>
      <p:sp>
        <p:nvSpPr>
          <p:cNvPr id="15" name="Shape 13"/>
          <p:cNvSpPr/>
          <p:nvPr/>
        </p:nvSpPr>
        <p:spPr>
          <a:xfrm>
            <a:off x="6080760" y="1234440"/>
            <a:ext cx="2651760" cy="1828800"/>
          </a:xfrm>
          <a:prstGeom prst="rect">
            <a:avLst/>
          </a:prstGeom>
          <a:solidFill>
            <a:srgbClr val="5A3A00"/>
          </a:solidFill>
          <a:ln w="19050">
            <a:solidFill>
              <a:srgbClr val="AA7B2D"/>
            </a:solidFill>
            <a:prstDash val="solid"/>
          </a:ln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6172200" y="1344168"/>
            <a:ext cx="24688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Overhead Pabrik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6172200" y="1801368"/>
            <a:ext cx="24688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i="1" dirty="0">
                <a:solidFill>
                  <a:srgbClr val="9DCF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(Manufacturing Overhead)</a:t>
            </a:r>
            <a:endParaRPr lang="en-US" sz="950" dirty="0"/>
          </a:p>
        </p:txBody>
      </p:sp>
      <p:sp>
        <p:nvSpPr>
          <p:cNvPr id="18" name="Text 16"/>
          <p:cNvSpPr/>
          <p:nvPr/>
        </p:nvSpPr>
        <p:spPr>
          <a:xfrm>
            <a:off x="6172200" y="2103120"/>
            <a:ext cx="24688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C8E8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Listrik mesin, sewa alat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dirty="0">
                <a:solidFill>
                  <a:srgbClr val="C8E8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Depresiasi peralatan</a:t>
            </a:r>
            <a:endParaRPr lang="en-US" sz="1000" dirty="0"/>
          </a:p>
        </p:txBody>
      </p:sp>
      <p:sp>
        <p:nvSpPr>
          <p:cNvPr id="19" name="Shape 17"/>
          <p:cNvSpPr/>
          <p:nvPr/>
        </p:nvSpPr>
        <p:spPr>
          <a:xfrm>
            <a:off x="320040" y="3200400"/>
            <a:ext cx="8503920" cy="36576"/>
          </a:xfrm>
          <a:prstGeom prst="rect">
            <a:avLst/>
          </a:prstGeom>
          <a:solidFill>
            <a:srgbClr val="AA7B2D"/>
          </a:solidFill>
          <a:ln w="12700">
            <a:solidFill>
              <a:srgbClr val="AA7B2D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320040" y="3273552"/>
            <a:ext cx="8503920" cy="1417320"/>
          </a:xfrm>
          <a:prstGeom prst="rect">
            <a:avLst/>
          </a:prstGeom>
          <a:solidFill>
            <a:srgbClr val="AA7B2D"/>
          </a:solidFill>
          <a:ln w="12700">
            <a:solidFill>
              <a:srgbClr val="AA7B2D"/>
            </a:solidFill>
            <a:prstDash val="solid"/>
          </a:ln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21" name="Text 19"/>
          <p:cNvSpPr/>
          <p:nvPr/>
        </p:nvSpPr>
        <p:spPr>
          <a:xfrm>
            <a:off x="411480" y="3291840"/>
            <a:ext cx="83210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338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HPP = Bahan Baku + Tenaga Kerja + Overhead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411480" y="3858768"/>
            <a:ext cx="83210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i="1" dirty="0">
                <a:solidFill>
                  <a:srgbClr val="1338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HPP per unit = Total HPP ÷ Jumlah Unit Diproduksi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9728"/>
          </a:xfrm>
          <a:prstGeom prst="rect">
            <a:avLst/>
          </a:prstGeom>
          <a:solidFill>
            <a:srgbClr val="AA7B2D"/>
          </a:solidFill>
          <a:ln w="12700">
            <a:solidFill>
              <a:srgbClr val="AA7B2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164592"/>
            <a:ext cx="8229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kern="0" spc="300" dirty="0">
                <a:solidFill>
                  <a:srgbClr val="5292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STUDI KASUS · HPP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411480" y="384048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338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Contoh: Usaha Kripik Singkong (100 bungkus/hari)</a:t>
            </a:r>
            <a:endParaRPr lang="en-US" sz="2600" dirty="0"/>
          </a:p>
        </p:txBody>
      </p:sp>
      <p:sp>
        <p:nvSpPr>
          <p:cNvPr id="5" name="Shape 3"/>
          <p:cNvSpPr/>
          <p:nvPr/>
        </p:nvSpPr>
        <p:spPr>
          <a:xfrm>
            <a:off x="411480" y="1005840"/>
            <a:ext cx="8321040" cy="36576"/>
          </a:xfrm>
          <a:prstGeom prst="rect">
            <a:avLst/>
          </a:prstGeom>
          <a:solidFill>
            <a:srgbClr val="AA7B2D"/>
          </a:solidFill>
          <a:ln w="12700">
            <a:solidFill>
              <a:srgbClr val="AA7B2D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11480" y="1115568"/>
            <a:ext cx="457200" cy="384048"/>
          </a:xfrm>
          <a:prstGeom prst="rect">
            <a:avLst/>
          </a:prstGeom>
          <a:solidFill>
            <a:srgbClr val="133822"/>
          </a:solidFill>
          <a:ln w="12700">
            <a:solidFill>
              <a:srgbClr val="133822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48056" y="1115568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868680" y="1115568"/>
            <a:ext cx="2743200" cy="384048"/>
          </a:xfrm>
          <a:prstGeom prst="rect">
            <a:avLst/>
          </a:prstGeom>
          <a:solidFill>
            <a:srgbClr val="133822"/>
          </a:solidFill>
          <a:ln w="12700">
            <a:solidFill>
              <a:srgbClr val="133822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05256" y="1115568"/>
            <a:ext cx="2670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Komponen Biaya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3611880" y="1115568"/>
            <a:ext cx="2011680" cy="384048"/>
          </a:xfrm>
          <a:prstGeom prst="rect">
            <a:avLst/>
          </a:prstGeom>
          <a:solidFill>
            <a:srgbClr val="133822"/>
          </a:solidFill>
          <a:ln w="12700">
            <a:solidFill>
              <a:srgbClr val="133822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648456" y="1115568"/>
            <a:ext cx="193852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Kategori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5623560" y="1115568"/>
            <a:ext cx="1645920" cy="384048"/>
          </a:xfrm>
          <a:prstGeom prst="rect">
            <a:avLst/>
          </a:prstGeom>
          <a:solidFill>
            <a:srgbClr val="133822"/>
          </a:solidFill>
          <a:ln w="12700">
            <a:solidFill>
              <a:srgbClr val="13382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660136" y="1115568"/>
            <a:ext cx="157276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Jumlah (Rp)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7269480" y="1115568"/>
            <a:ext cx="1463040" cy="384048"/>
          </a:xfrm>
          <a:prstGeom prst="rect">
            <a:avLst/>
          </a:prstGeom>
          <a:solidFill>
            <a:srgbClr val="133822"/>
          </a:solidFill>
          <a:ln w="12700">
            <a:solidFill>
              <a:srgbClr val="133822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306056" y="1115568"/>
            <a:ext cx="138988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 Unit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11480" y="1499616"/>
            <a:ext cx="457200" cy="365760"/>
          </a:xfrm>
          <a:prstGeom prst="rect">
            <a:avLst/>
          </a:prstGeom>
          <a:solidFill>
            <a:srgbClr val="FFFFFF"/>
          </a:solidFill>
          <a:ln w="3810">
            <a:solidFill>
              <a:srgbClr val="CCCCC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66344" y="1499616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1E2D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868680" y="1499616"/>
            <a:ext cx="2743200" cy="365760"/>
          </a:xfrm>
          <a:prstGeom prst="rect">
            <a:avLst/>
          </a:prstGeom>
          <a:solidFill>
            <a:srgbClr val="FFFFFF"/>
          </a:solidFill>
          <a:ln w="3810">
            <a:solidFill>
              <a:srgbClr val="CCCCCC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23544" y="1499616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1E2D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Singkong segar (10 kg @ Rp3.000)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611880" y="1499616"/>
            <a:ext cx="2011680" cy="365760"/>
          </a:xfrm>
          <a:prstGeom prst="rect">
            <a:avLst/>
          </a:prstGeom>
          <a:solidFill>
            <a:srgbClr val="FFFFFF"/>
          </a:solidFill>
          <a:ln w="3810">
            <a:solidFill>
              <a:srgbClr val="CCCCCC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666744" y="1499616"/>
            <a:ext cx="1920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1E2D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Bahan Baku</a:t>
            </a:r>
            <a:endParaRPr lang="en-US" sz="1050" dirty="0"/>
          </a:p>
        </p:txBody>
      </p:sp>
      <p:sp>
        <p:nvSpPr>
          <p:cNvPr id="22" name="Shape 20"/>
          <p:cNvSpPr/>
          <p:nvPr/>
        </p:nvSpPr>
        <p:spPr>
          <a:xfrm>
            <a:off x="5623560" y="1499616"/>
            <a:ext cx="1645920" cy="365760"/>
          </a:xfrm>
          <a:prstGeom prst="rect">
            <a:avLst/>
          </a:prstGeom>
          <a:solidFill>
            <a:srgbClr val="FFFFFF"/>
          </a:solidFill>
          <a:ln w="3810">
            <a:solidFill>
              <a:srgbClr val="CCCCCC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5678424" y="1499616"/>
            <a:ext cx="1554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50" dirty="0">
                <a:solidFill>
                  <a:srgbClr val="1E2D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30.000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7269480" y="1499616"/>
            <a:ext cx="1463040" cy="365760"/>
          </a:xfrm>
          <a:prstGeom prst="rect">
            <a:avLst/>
          </a:prstGeom>
          <a:solidFill>
            <a:srgbClr val="FFFFFF"/>
          </a:solidFill>
          <a:ln w="3810">
            <a:solidFill>
              <a:srgbClr val="CCCCC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7324344" y="1499616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50" dirty="0">
                <a:solidFill>
                  <a:srgbClr val="1E2D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300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411480" y="1865376"/>
            <a:ext cx="457200" cy="365760"/>
          </a:xfrm>
          <a:prstGeom prst="rect">
            <a:avLst/>
          </a:prstGeom>
          <a:solidFill>
            <a:srgbClr val="EBF3F1"/>
          </a:solidFill>
          <a:ln w="3810">
            <a:solidFill>
              <a:srgbClr val="CCCCCC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66344" y="1865376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1E2D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50" dirty="0"/>
          </a:p>
        </p:txBody>
      </p:sp>
      <p:sp>
        <p:nvSpPr>
          <p:cNvPr id="28" name="Shape 26"/>
          <p:cNvSpPr/>
          <p:nvPr/>
        </p:nvSpPr>
        <p:spPr>
          <a:xfrm>
            <a:off x="868680" y="1865376"/>
            <a:ext cx="2743200" cy="365760"/>
          </a:xfrm>
          <a:prstGeom prst="rect">
            <a:avLst/>
          </a:prstGeom>
          <a:solidFill>
            <a:srgbClr val="EBF3F1"/>
          </a:solidFill>
          <a:ln w="3810">
            <a:solidFill>
              <a:srgbClr val="CCCCCC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923544" y="1865376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1E2D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Minyak goreng (1 ltr)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3611880" y="1865376"/>
            <a:ext cx="2011680" cy="365760"/>
          </a:xfrm>
          <a:prstGeom prst="rect">
            <a:avLst/>
          </a:prstGeom>
          <a:solidFill>
            <a:srgbClr val="EBF3F1"/>
          </a:solidFill>
          <a:ln w="3810">
            <a:solidFill>
              <a:srgbClr val="CCCCCC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3666744" y="1865376"/>
            <a:ext cx="1920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1E2D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Bahan Baku</a:t>
            </a:r>
            <a:endParaRPr lang="en-US" sz="1050" dirty="0"/>
          </a:p>
        </p:txBody>
      </p:sp>
      <p:sp>
        <p:nvSpPr>
          <p:cNvPr id="32" name="Shape 30"/>
          <p:cNvSpPr/>
          <p:nvPr/>
        </p:nvSpPr>
        <p:spPr>
          <a:xfrm>
            <a:off x="5623560" y="1865376"/>
            <a:ext cx="1645920" cy="365760"/>
          </a:xfrm>
          <a:prstGeom prst="rect">
            <a:avLst/>
          </a:prstGeom>
          <a:solidFill>
            <a:srgbClr val="EBF3F1"/>
          </a:solidFill>
          <a:ln w="3810">
            <a:solidFill>
              <a:srgbClr val="CCCCCC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5678424" y="1865376"/>
            <a:ext cx="1554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50" dirty="0">
                <a:solidFill>
                  <a:srgbClr val="1E2D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18.000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7269480" y="1865376"/>
            <a:ext cx="1463040" cy="365760"/>
          </a:xfrm>
          <a:prstGeom prst="rect">
            <a:avLst/>
          </a:prstGeom>
          <a:solidFill>
            <a:srgbClr val="EBF3F1"/>
          </a:solidFill>
          <a:ln w="3810">
            <a:solidFill>
              <a:srgbClr val="CCCCCC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7324344" y="1865376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50" dirty="0">
                <a:solidFill>
                  <a:srgbClr val="1E2D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180</a:t>
            </a:r>
            <a:endParaRPr lang="en-US" sz="1050" dirty="0"/>
          </a:p>
        </p:txBody>
      </p:sp>
      <p:sp>
        <p:nvSpPr>
          <p:cNvPr id="36" name="Shape 34"/>
          <p:cNvSpPr/>
          <p:nvPr/>
        </p:nvSpPr>
        <p:spPr>
          <a:xfrm>
            <a:off x="411480" y="2231136"/>
            <a:ext cx="457200" cy="365760"/>
          </a:xfrm>
          <a:prstGeom prst="rect">
            <a:avLst/>
          </a:prstGeom>
          <a:solidFill>
            <a:srgbClr val="FFFFFF"/>
          </a:solidFill>
          <a:ln w="3810">
            <a:solidFill>
              <a:srgbClr val="CCCCCC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466344" y="2231136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1E2D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50" dirty="0"/>
          </a:p>
        </p:txBody>
      </p:sp>
      <p:sp>
        <p:nvSpPr>
          <p:cNvPr id="38" name="Shape 36"/>
          <p:cNvSpPr/>
          <p:nvPr/>
        </p:nvSpPr>
        <p:spPr>
          <a:xfrm>
            <a:off x="868680" y="2231136"/>
            <a:ext cx="2743200" cy="365760"/>
          </a:xfrm>
          <a:prstGeom prst="rect">
            <a:avLst/>
          </a:prstGeom>
          <a:solidFill>
            <a:srgbClr val="FFFFFF"/>
          </a:solidFill>
          <a:ln w="3810">
            <a:solidFill>
              <a:srgbClr val="CCCCCC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923544" y="2231136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1E2D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Bumbu &amp; kemasan</a:t>
            </a:r>
            <a:endParaRPr lang="en-US" sz="1050" dirty="0"/>
          </a:p>
        </p:txBody>
      </p:sp>
      <p:sp>
        <p:nvSpPr>
          <p:cNvPr id="40" name="Shape 38"/>
          <p:cNvSpPr/>
          <p:nvPr/>
        </p:nvSpPr>
        <p:spPr>
          <a:xfrm>
            <a:off x="3611880" y="2231136"/>
            <a:ext cx="2011680" cy="365760"/>
          </a:xfrm>
          <a:prstGeom prst="rect">
            <a:avLst/>
          </a:prstGeom>
          <a:solidFill>
            <a:srgbClr val="FFFFFF"/>
          </a:solidFill>
          <a:ln w="3810">
            <a:solidFill>
              <a:srgbClr val="CCCCCC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3666744" y="2231136"/>
            <a:ext cx="1920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1E2D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Bahan Baku</a:t>
            </a:r>
            <a:endParaRPr lang="en-US" sz="1050" dirty="0"/>
          </a:p>
        </p:txBody>
      </p:sp>
      <p:sp>
        <p:nvSpPr>
          <p:cNvPr id="42" name="Shape 40"/>
          <p:cNvSpPr/>
          <p:nvPr/>
        </p:nvSpPr>
        <p:spPr>
          <a:xfrm>
            <a:off x="5623560" y="2231136"/>
            <a:ext cx="1645920" cy="365760"/>
          </a:xfrm>
          <a:prstGeom prst="rect">
            <a:avLst/>
          </a:prstGeom>
          <a:solidFill>
            <a:srgbClr val="FFFFFF"/>
          </a:solidFill>
          <a:ln w="3810">
            <a:solidFill>
              <a:srgbClr val="CCCCCC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678424" y="2231136"/>
            <a:ext cx="1554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50" dirty="0">
                <a:solidFill>
                  <a:srgbClr val="1E2D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15.000</a:t>
            </a:r>
            <a:endParaRPr lang="en-US" sz="1050" dirty="0"/>
          </a:p>
        </p:txBody>
      </p:sp>
      <p:sp>
        <p:nvSpPr>
          <p:cNvPr id="44" name="Shape 42"/>
          <p:cNvSpPr/>
          <p:nvPr/>
        </p:nvSpPr>
        <p:spPr>
          <a:xfrm>
            <a:off x="7269480" y="2231136"/>
            <a:ext cx="1463040" cy="365760"/>
          </a:xfrm>
          <a:prstGeom prst="rect">
            <a:avLst/>
          </a:prstGeom>
          <a:solidFill>
            <a:srgbClr val="FFFFFF"/>
          </a:solidFill>
          <a:ln w="3810">
            <a:solidFill>
              <a:srgbClr val="CCCCCC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7324344" y="2231136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50" dirty="0">
                <a:solidFill>
                  <a:srgbClr val="1E2D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150</a:t>
            </a:r>
            <a:endParaRPr lang="en-US" sz="1050" dirty="0"/>
          </a:p>
        </p:txBody>
      </p:sp>
      <p:sp>
        <p:nvSpPr>
          <p:cNvPr id="46" name="Shape 44"/>
          <p:cNvSpPr/>
          <p:nvPr/>
        </p:nvSpPr>
        <p:spPr>
          <a:xfrm>
            <a:off x="411480" y="2596896"/>
            <a:ext cx="457200" cy="365760"/>
          </a:xfrm>
          <a:prstGeom prst="rect">
            <a:avLst/>
          </a:prstGeom>
          <a:solidFill>
            <a:srgbClr val="EBF3F1"/>
          </a:solidFill>
          <a:ln w="3810">
            <a:solidFill>
              <a:srgbClr val="CCCCCC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466344" y="2596896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1E2D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50" dirty="0"/>
          </a:p>
        </p:txBody>
      </p:sp>
      <p:sp>
        <p:nvSpPr>
          <p:cNvPr id="48" name="Shape 46"/>
          <p:cNvSpPr/>
          <p:nvPr/>
        </p:nvSpPr>
        <p:spPr>
          <a:xfrm>
            <a:off x="868680" y="2596896"/>
            <a:ext cx="2743200" cy="365760"/>
          </a:xfrm>
          <a:prstGeom prst="rect">
            <a:avLst/>
          </a:prstGeom>
          <a:solidFill>
            <a:srgbClr val="EBF3F1"/>
          </a:solidFill>
          <a:ln w="3810">
            <a:solidFill>
              <a:srgbClr val="CCCCCC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923544" y="2596896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1E2D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Upah tenaga kerja</a:t>
            </a:r>
            <a:endParaRPr lang="en-US" sz="1050" dirty="0"/>
          </a:p>
        </p:txBody>
      </p:sp>
      <p:sp>
        <p:nvSpPr>
          <p:cNvPr id="50" name="Shape 48"/>
          <p:cNvSpPr/>
          <p:nvPr/>
        </p:nvSpPr>
        <p:spPr>
          <a:xfrm>
            <a:off x="3611880" y="2596896"/>
            <a:ext cx="2011680" cy="365760"/>
          </a:xfrm>
          <a:prstGeom prst="rect">
            <a:avLst/>
          </a:prstGeom>
          <a:solidFill>
            <a:srgbClr val="EBF3F1"/>
          </a:solidFill>
          <a:ln w="3810">
            <a:solidFill>
              <a:srgbClr val="CCCCCC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3666744" y="2596896"/>
            <a:ext cx="1920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1E2D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Tenaga Kerja</a:t>
            </a:r>
            <a:endParaRPr lang="en-US" sz="1050" dirty="0"/>
          </a:p>
        </p:txBody>
      </p:sp>
      <p:sp>
        <p:nvSpPr>
          <p:cNvPr id="52" name="Shape 50"/>
          <p:cNvSpPr/>
          <p:nvPr/>
        </p:nvSpPr>
        <p:spPr>
          <a:xfrm>
            <a:off x="5623560" y="2596896"/>
            <a:ext cx="1645920" cy="365760"/>
          </a:xfrm>
          <a:prstGeom prst="rect">
            <a:avLst/>
          </a:prstGeom>
          <a:solidFill>
            <a:srgbClr val="EBF3F1"/>
          </a:solidFill>
          <a:ln w="3810">
            <a:solidFill>
              <a:srgbClr val="CCCCCC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5678424" y="2596896"/>
            <a:ext cx="1554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50" dirty="0">
                <a:solidFill>
                  <a:srgbClr val="1E2D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50.000</a:t>
            </a:r>
            <a:endParaRPr lang="en-US" sz="1050" dirty="0"/>
          </a:p>
        </p:txBody>
      </p:sp>
      <p:sp>
        <p:nvSpPr>
          <p:cNvPr id="54" name="Shape 52"/>
          <p:cNvSpPr/>
          <p:nvPr/>
        </p:nvSpPr>
        <p:spPr>
          <a:xfrm>
            <a:off x="7269480" y="2596896"/>
            <a:ext cx="1463040" cy="365760"/>
          </a:xfrm>
          <a:prstGeom prst="rect">
            <a:avLst/>
          </a:prstGeom>
          <a:solidFill>
            <a:srgbClr val="EBF3F1"/>
          </a:solidFill>
          <a:ln w="3810">
            <a:solidFill>
              <a:srgbClr val="CCCCCC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7324344" y="2596896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50" dirty="0">
                <a:solidFill>
                  <a:srgbClr val="1E2D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500</a:t>
            </a:r>
            <a:endParaRPr lang="en-US" sz="1050" dirty="0"/>
          </a:p>
        </p:txBody>
      </p:sp>
      <p:sp>
        <p:nvSpPr>
          <p:cNvPr id="56" name="Shape 54"/>
          <p:cNvSpPr/>
          <p:nvPr/>
        </p:nvSpPr>
        <p:spPr>
          <a:xfrm>
            <a:off x="411480" y="2962656"/>
            <a:ext cx="457200" cy="365760"/>
          </a:xfrm>
          <a:prstGeom prst="rect">
            <a:avLst/>
          </a:prstGeom>
          <a:solidFill>
            <a:srgbClr val="FFFFFF"/>
          </a:solidFill>
          <a:ln w="3810">
            <a:solidFill>
              <a:srgbClr val="CCCCCC"/>
            </a:solidFill>
            <a:prstDash val="solid"/>
          </a:ln>
        </p:spPr>
      </p:sp>
      <p:sp>
        <p:nvSpPr>
          <p:cNvPr id="57" name="Text 55"/>
          <p:cNvSpPr/>
          <p:nvPr/>
        </p:nvSpPr>
        <p:spPr>
          <a:xfrm>
            <a:off x="466344" y="2962656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1E2D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50" dirty="0"/>
          </a:p>
        </p:txBody>
      </p:sp>
      <p:sp>
        <p:nvSpPr>
          <p:cNvPr id="58" name="Shape 56"/>
          <p:cNvSpPr/>
          <p:nvPr/>
        </p:nvSpPr>
        <p:spPr>
          <a:xfrm>
            <a:off x="868680" y="2962656"/>
            <a:ext cx="2743200" cy="365760"/>
          </a:xfrm>
          <a:prstGeom prst="rect">
            <a:avLst/>
          </a:prstGeom>
          <a:solidFill>
            <a:srgbClr val="FFFFFF"/>
          </a:solidFill>
          <a:ln w="3810">
            <a:solidFill>
              <a:srgbClr val="CCCCCC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923544" y="2962656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1E2D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Gas + listrik (alokasi)</a:t>
            </a:r>
            <a:endParaRPr lang="en-US" sz="1050" dirty="0"/>
          </a:p>
        </p:txBody>
      </p:sp>
      <p:sp>
        <p:nvSpPr>
          <p:cNvPr id="60" name="Shape 58"/>
          <p:cNvSpPr/>
          <p:nvPr/>
        </p:nvSpPr>
        <p:spPr>
          <a:xfrm>
            <a:off x="3611880" y="2962656"/>
            <a:ext cx="2011680" cy="365760"/>
          </a:xfrm>
          <a:prstGeom prst="rect">
            <a:avLst/>
          </a:prstGeom>
          <a:solidFill>
            <a:srgbClr val="FFFFFF"/>
          </a:solidFill>
          <a:ln w="3810">
            <a:solidFill>
              <a:srgbClr val="CCCCCC"/>
            </a:solidFill>
            <a:prstDash val="solid"/>
          </a:ln>
        </p:spPr>
      </p:sp>
      <p:sp>
        <p:nvSpPr>
          <p:cNvPr id="61" name="Text 59"/>
          <p:cNvSpPr/>
          <p:nvPr/>
        </p:nvSpPr>
        <p:spPr>
          <a:xfrm>
            <a:off x="3666744" y="2962656"/>
            <a:ext cx="1920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1E2D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Overhead</a:t>
            </a:r>
            <a:endParaRPr lang="en-US" sz="1050" dirty="0"/>
          </a:p>
        </p:txBody>
      </p:sp>
      <p:sp>
        <p:nvSpPr>
          <p:cNvPr id="62" name="Shape 60"/>
          <p:cNvSpPr/>
          <p:nvPr/>
        </p:nvSpPr>
        <p:spPr>
          <a:xfrm>
            <a:off x="5623560" y="2962656"/>
            <a:ext cx="1645920" cy="365760"/>
          </a:xfrm>
          <a:prstGeom prst="rect">
            <a:avLst/>
          </a:prstGeom>
          <a:solidFill>
            <a:srgbClr val="FFFFFF"/>
          </a:solidFill>
          <a:ln w="3810">
            <a:solidFill>
              <a:srgbClr val="CCCCCC"/>
            </a:solidFill>
            <a:prstDash val="solid"/>
          </a:ln>
        </p:spPr>
      </p:sp>
      <p:sp>
        <p:nvSpPr>
          <p:cNvPr id="63" name="Text 61"/>
          <p:cNvSpPr/>
          <p:nvPr/>
        </p:nvSpPr>
        <p:spPr>
          <a:xfrm>
            <a:off x="5678424" y="2962656"/>
            <a:ext cx="1554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50" dirty="0">
                <a:solidFill>
                  <a:srgbClr val="1E2D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10.000</a:t>
            </a:r>
            <a:endParaRPr lang="en-US" sz="1050" dirty="0"/>
          </a:p>
        </p:txBody>
      </p:sp>
      <p:sp>
        <p:nvSpPr>
          <p:cNvPr id="64" name="Shape 62"/>
          <p:cNvSpPr/>
          <p:nvPr/>
        </p:nvSpPr>
        <p:spPr>
          <a:xfrm>
            <a:off x="7269480" y="2962656"/>
            <a:ext cx="1463040" cy="365760"/>
          </a:xfrm>
          <a:prstGeom prst="rect">
            <a:avLst/>
          </a:prstGeom>
          <a:solidFill>
            <a:srgbClr val="FFFFFF"/>
          </a:solidFill>
          <a:ln w="3810">
            <a:solidFill>
              <a:srgbClr val="CCCCCC"/>
            </a:solidFill>
            <a:prstDash val="solid"/>
          </a:ln>
        </p:spPr>
      </p:sp>
      <p:sp>
        <p:nvSpPr>
          <p:cNvPr id="65" name="Text 63"/>
          <p:cNvSpPr/>
          <p:nvPr/>
        </p:nvSpPr>
        <p:spPr>
          <a:xfrm>
            <a:off x="7324344" y="2962656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50" dirty="0">
                <a:solidFill>
                  <a:srgbClr val="1E2D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</a:t>
            </a:r>
            <a:endParaRPr lang="en-US" sz="1050" dirty="0"/>
          </a:p>
        </p:txBody>
      </p:sp>
      <p:sp>
        <p:nvSpPr>
          <p:cNvPr id="66" name="Shape 64"/>
          <p:cNvSpPr/>
          <p:nvPr/>
        </p:nvSpPr>
        <p:spPr>
          <a:xfrm>
            <a:off x="411480" y="3328416"/>
            <a:ext cx="457200" cy="365760"/>
          </a:xfrm>
          <a:prstGeom prst="rect">
            <a:avLst/>
          </a:prstGeom>
          <a:solidFill>
            <a:srgbClr val="EBF3F1"/>
          </a:solidFill>
          <a:ln w="3810">
            <a:solidFill>
              <a:srgbClr val="CCCCCC"/>
            </a:solidFill>
            <a:prstDash val="solid"/>
          </a:ln>
        </p:spPr>
      </p:sp>
      <p:sp>
        <p:nvSpPr>
          <p:cNvPr id="67" name="Text 65"/>
          <p:cNvSpPr/>
          <p:nvPr/>
        </p:nvSpPr>
        <p:spPr>
          <a:xfrm>
            <a:off x="466344" y="3328416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1E2D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50" dirty="0"/>
          </a:p>
        </p:txBody>
      </p:sp>
      <p:sp>
        <p:nvSpPr>
          <p:cNvPr id="68" name="Shape 66"/>
          <p:cNvSpPr/>
          <p:nvPr/>
        </p:nvSpPr>
        <p:spPr>
          <a:xfrm>
            <a:off x="868680" y="3328416"/>
            <a:ext cx="2743200" cy="365760"/>
          </a:xfrm>
          <a:prstGeom prst="rect">
            <a:avLst/>
          </a:prstGeom>
          <a:solidFill>
            <a:srgbClr val="EBF3F1"/>
          </a:solidFill>
          <a:ln w="3810">
            <a:solidFill>
              <a:srgbClr val="CCCCCC"/>
            </a:solidFill>
            <a:prstDash val="solid"/>
          </a:ln>
        </p:spPr>
      </p:sp>
      <p:sp>
        <p:nvSpPr>
          <p:cNvPr id="69" name="Text 67"/>
          <p:cNvSpPr/>
          <p:nvPr/>
        </p:nvSpPr>
        <p:spPr>
          <a:xfrm>
            <a:off x="923544" y="3328416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1E2D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Sewa dapur (alokasi)</a:t>
            </a:r>
            <a:endParaRPr lang="en-US" sz="1050" dirty="0"/>
          </a:p>
        </p:txBody>
      </p:sp>
      <p:sp>
        <p:nvSpPr>
          <p:cNvPr id="70" name="Shape 68"/>
          <p:cNvSpPr/>
          <p:nvPr/>
        </p:nvSpPr>
        <p:spPr>
          <a:xfrm>
            <a:off x="3611880" y="3328416"/>
            <a:ext cx="2011680" cy="365760"/>
          </a:xfrm>
          <a:prstGeom prst="rect">
            <a:avLst/>
          </a:prstGeom>
          <a:solidFill>
            <a:srgbClr val="EBF3F1"/>
          </a:solidFill>
          <a:ln w="3810">
            <a:solidFill>
              <a:srgbClr val="CCCCCC"/>
            </a:solidFill>
            <a:prstDash val="solid"/>
          </a:ln>
        </p:spPr>
      </p:sp>
      <p:sp>
        <p:nvSpPr>
          <p:cNvPr id="71" name="Text 69"/>
          <p:cNvSpPr/>
          <p:nvPr/>
        </p:nvSpPr>
        <p:spPr>
          <a:xfrm>
            <a:off x="3666744" y="3328416"/>
            <a:ext cx="1920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1E2D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Overhead</a:t>
            </a:r>
            <a:endParaRPr lang="en-US" sz="1050" dirty="0"/>
          </a:p>
        </p:txBody>
      </p:sp>
      <p:sp>
        <p:nvSpPr>
          <p:cNvPr id="72" name="Shape 70"/>
          <p:cNvSpPr/>
          <p:nvPr/>
        </p:nvSpPr>
        <p:spPr>
          <a:xfrm>
            <a:off x="5623560" y="3328416"/>
            <a:ext cx="1645920" cy="365760"/>
          </a:xfrm>
          <a:prstGeom prst="rect">
            <a:avLst/>
          </a:prstGeom>
          <a:solidFill>
            <a:srgbClr val="EBF3F1"/>
          </a:solidFill>
          <a:ln w="3810">
            <a:solidFill>
              <a:srgbClr val="CCCCCC"/>
            </a:solidFill>
            <a:prstDash val="solid"/>
          </a:ln>
        </p:spPr>
      </p:sp>
      <p:sp>
        <p:nvSpPr>
          <p:cNvPr id="73" name="Text 71"/>
          <p:cNvSpPr/>
          <p:nvPr/>
        </p:nvSpPr>
        <p:spPr>
          <a:xfrm>
            <a:off x="5678424" y="3328416"/>
            <a:ext cx="1554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50" dirty="0">
                <a:solidFill>
                  <a:srgbClr val="1E2D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7.000</a:t>
            </a:r>
            <a:endParaRPr lang="en-US" sz="1050" dirty="0"/>
          </a:p>
        </p:txBody>
      </p:sp>
      <p:sp>
        <p:nvSpPr>
          <p:cNvPr id="74" name="Shape 72"/>
          <p:cNvSpPr/>
          <p:nvPr/>
        </p:nvSpPr>
        <p:spPr>
          <a:xfrm>
            <a:off x="7269480" y="3328416"/>
            <a:ext cx="1463040" cy="365760"/>
          </a:xfrm>
          <a:prstGeom prst="rect">
            <a:avLst/>
          </a:prstGeom>
          <a:solidFill>
            <a:srgbClr val="EBF3F1"/>
          </a:solidFill>
          <a:ln w="3810">
            <a:solidFill>
              <a:srgbClr val="CCCCCC"/>
            </a:solidFill>
            <a:prstDash val="solid"/>
          </a:ln>
        </p:spPr>
      </p:sp>
      <p:sp>
        <p:nvSpPr>
          <p:cNvPr id="75" name="Text 73"/>
          <p:cNvSpPr/>
          <p:nvPr/>
        </p:nvSpPr>
        <p:spPr>
          <a:xfrm>
            <a:off x="7324344" y="3328416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50" dirty="0">
                <a:solidFill>
                  <a:srgbClr val="1E2D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70</a:t>
            </a:r>
            <a:endParaRPr lang="en-US" sz="1050" dirty="0"/>
          </a:p>
        </p:txBody>
      </p:sp>
      <p:sp>
        <p:nvSpPr>
          <p:cNvPr id="76" name="Shape 74"/>
          <p:cNvSpPr/>
          <p:nvPr/>
        </p:nvSpPr>
        <p:spPr>
          <a:xfrm>
            <a:off x="411480" y="3694176"/>
            <a:ext cx="457200" cy="402336"/>
          </a:xfrm>
          <a:prstGeom prst="rect">
            <a:avLst/>
          </a:prstGeom>
          <a:solidFill>
            <a:srgbClr val="AA7B2D"/>
          </a:solidFill>
          <a:ln w="12700">
            <a:solidFill>
              <a:srgbClr val="AA7B2D"/>
            </a:solidFill>
            <a:prstDash val="solid"/>
          </a:ln>
        </p:spPr>
      </p:sp>
      <p:sp>
        <p:nvSpPr>
          <p:cNvPr id="77" name="Text 75"/>
          <p:cNvSpPr/>
          <p:nvPr/>
        </p:nvSpPr>
        <p:spPr>
          <a:xfrm>
            <a:off x="466344" y="3694176"/>
            <a:ext cx="36576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1100" dirty="0"/>
          </a:p>
        </p:txBody>
      </p:sp>
      <p:sp>
        <p:nvSpPr>
          <p:cNvPr id="78" name="Shape 76"/>
          <p:cNvSpPr/>
          <p:nvPr/>
        </p:nvSpPr>
        <p:spPr>
          <a:xfrm>
            <a:off x="868680" y="3694176"/>
            <a:ext cx="2743200" cy="402336"/>
          </a:xfrm>
          <a:prstGeom prst="rect">
            <a:avLst/>
          </a:prstGeom>
          <a:solidFill>
            <a:srgbClr val="AA7B2D"/>
          </a:solidFill>
          <a:ln w="12700">
            <a:solidFill>
              <a:srgbClr val="AA7B2D"/>
            </a:solidFill>
            <a:prstDash val="solid"/>
          </a:ln>
        </p:spPr>
      </p:sp>
      <p:sp>
        <p:nvSpPr>
          <p:cNvPr id="79" name="Text 77"/>
          <p:cNvSpPr/>
          <p:nvPr/>
        </p:nvSpPr>
        <p:spPr>
          <a:xfrm>
            <a:off x="923544" y="3694176"/>
            <a:ext cx="265176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HPP</a:t>
            </a:r>
            <a:endParaRPr lang="en-US" sz="1100" dirty="0"/>
          </a:p>
        </p:txBody>
      </p:sp>
      <p:sp>
        <p:nvSpPr>
          <p:cNvPr id="80" name="Shape 78"/>
          <p:cNvSpPr/>
          <p:nvPr/>
        </p:nvSpPr>
        <p:spPr>
          <a:xfrm>
            <a:off x="3611880" y="3694176"/>
            <a:ext cx="2011680" cy="402336"/>
          </a:xfrm>
          <a:prstGeom prst="rect">
            <a:avLst/>
          </a:prstGeom>
          <a:solidFill>
            <a:srgbClr val="AA7B2D"/>
          </a:solidFill>
          <a:ln w="12700">
            <a:solidFill>
              <a:srgbClr val="AA7B2D"/>
            </a:solidFill>
            <a:prstDash val="solid"/>
          </a:ln>
        </p:spPr>
      </p:sp>
      <p:sp>
        <p:nvSpPr>
          <p:cNvPr id="81" name="Text 79"/>
          <p:cNvSpPr/>
          <p:nvPr/>
        </p:nvSpPr>
        <p:spPr>
          <a:xfrm>
            <a:off x="3666744" y="3694176"/>
            <a:ext cx="192024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endParaRPr lang="en-US" sz="1100" dirty="0"/>
          </a:p>
        </p:txBody>
      </p:sp>
      <p:sp>
        <p:nvSpPr>
          <p:cNvPr id="82" name="Shape 80"/>
          <p:cNvSpPr/>
          <p:nvPr/>
        </p:nvSpPr>
        <p:spPr>
          <a:xfrm>
            <a:off x="5623560" y="3694176"/>
            <a:ext cx="1645920" cy="402336"/>
          </a:xfrm>
          <a:prstGeom prst="rect">
            <a:avLst/>
          </a:prstGeom>
          <a:solidFill>
            <a:srgbClr val="AA7B2D"/>
          </a:solidFill>
          <a:ln w="12700">
            <a:solidFill>
              <a:srgbClr val="AA7B2D"/>
            </a:solidFill>
            <a:prstDash val="solid"/>
          </a:ln>
        </p:spPr>
      </p:sp>
      <p:sp>
        <p:nvSpPr>
          <p:cNvPr id="83" name="Text 81"/>
          <p:cNvSpPr/>
          <p:nvPr/>
        </p:nvSpPr>
        <p:spPr>
          <a:xfrm>
            <a:off x="5678424" y="3694176"/>
            <a:ext cx="155448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130.000</a:t>
            </a:r>
            <a:endParaRPr lang="en-US" sz="1100" dirty="0"/>
          </a:p>
        </p:txBody>
      </p:sp>
      <p:sp>
        <p:nvSpPr>
          <p:cNvPr id="84" name="Shape 82"/>
          <p:cNvSpPr/>
          <p:nvPr/>
        </p:nvSpPr>
        <p:spPr>
          <a:xfrm>
            <a:off x="7269480" y="3694176"/>
            <a:ext cx="1463040" cy="402336"/>
          </a:xfrm>
          <a:prstGeom prst="rect">
            <a:avLst/>
          </a:prstGeom>
          <a:solidFill>
            <a:srgbClr val="AA7B2D"/>
          </a:solidFill>
          <a:ln w="12700">
            <a:solidFill>
              <a:srgbClr val="AA7B2D"/>
            </a:solidFill>
            <a:prstDash val="solid"/>
          </a:ln>
        </p:spPr>
      </p:sp>
      <p:sp>
        <p:nvSpPr>
          <p:cNvPr id="85" name="Text 83"/>
          <p:cNvSpPr/>
          <p:nvPr/>
        </p:nvSpPr>
        <p:spPr>
          <a:xfrm>
            <a:off x="7324344" y="3694176"/>
            <a:ext cx="137160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1.300</a:t>
            </a:r>
            <a:endParaRPr lang="en-US" sz="1100" dirty="0"/>
          </a:p>
        </p:txBody>
      </p:sp>
      <p:sp>
        <p:nvSpPr>
          <p:cNvPr id="86" name="Shape 84"/>
          <p:cNvSpPr/>
          <p:nvPr/>
        </p:nvSpPr>
        <p:spPr>
          <a:xfrm>
            <a:off x="411480" y="4462272"/>
            <a:ext cx="8321040" cy="502920"/>
          </a:xfrm>
          <a:prstGeom prst="rect">
            <a:avLst/>
          </a:prstGeom>
          <a:solidFill>
            <a:srgbClr val="EBF3F1"/>
          </a:solidFill>
          <a:ln w="10160">
            <a:solidFill>
              <a:srgbClr val="52928A"/>
            </a:solidFill>
            <a:prstDash val="solid"/>
          </a:ln>
        </p:spPr>
      </p:sp>
      <p:sp>
        <p:nvSpPr>
          <p:cNvPr id="87" name="Text 85"/>
          <p:cNvSpPr/>
          <p:nvPr/>
        </p:nvSpPr>
        <p:spPr>
          <a:xfrm>
            <a:off x="548640" y="4462272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338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HPP per bungkus = Rp1.300  →  Jual Rp3.000 – Rp5.000  →  Margin = Rp1.700 – Rp3.700 per bungkus</a:t>
            </a:r>
            <a:endParaRPr lang="en-US" sz="11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>
            <a:extLst>
              <a:ext uri="{FF2B5EF4-FFF2-40B4-BE49-F238E27FC236}">
                <a16:creationId xmlns:a16="http://schemas.microsoft.com/office/drawing/2014/main" id="{936397ED-C33F-EAE3-C09C-DE8CB1B54966}"/>
              </a:ext>
            </a:extLst>
          </p:cNvPr>
          <p:cNvSpPr/>
          <p:nvPr/>
        </p:nvSpPr>
        <p:spPr>
          <a:xfrm>
            <a:off x="365760" y="182880"/>
            <a:ext cx="8412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Studi Kasus: Platform Kosfunds</a:t>
            </a:r>
            <a:endParaRPr lang="en-US" sz="2600" dirty="0"/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CB626432-1ACC-5527-E266-D9D4CAC55EA7}"/>
              </a:ext>
            </a:extLst>
          </p:cNvPr>
          <p:cNvSpPr/>
          <p:nvPr/>
        </p:nvSpPr>
        <p:spPr>
          <a:xfrm>
            <a:off x="365760" y="1143000"/>
            <a:ext cx="4023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Kosfunds adalah platform manajemen keuangan digital berbasis SaaS untuk mahasiswa dan generasi muda Indonesia.</a:t>
            </a:r>
            <a:endParaRPr lang="en-US" sz="1300" dirty="0"/>
          </a:p>
        </p:txBody>
      </p:sp>
      <p:sp>
        <p:nvSpPr>
          <p:cNvPr id="4" name="Text 3">
            <a:extLst>
              <a:ext uri="{FF2B5EF4-FFF2-40B4-BE49-F238E27FC236}">
                <a16:creationId xmlns:a16="http://schemas.microsoft.com/office/drawing/2014/main" id="{2D862B23-58BD-15AA-A2B1-E1FE63ECB02B}"/>
              </a:ext>
            </a:extLst>
          </p:cNvPr>
          <p:cNvSpPr/>
          <p:nvPr/>
        </p:nvSpPr>
        <p:spPr>
          <a:xfrm>
            <a:off x="365760" y="1920240"/>
            <a:ext cx="402336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Pencatatan keuangan harian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Dashboard AI (budgeting advisor)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Split Bill berbasis OCR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Marketplace freelance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 beasiswa &amp; affiliate</a:t>
            </a:r>
            <a:endParaRPr lang="en-US" sz="1200" dirty="0"/>
          </a:p>
        </p:txBody>
      </p:sp>
      <p:sp>
        <p:nvSpPr>
          <p:cNvPr id="5" name="Shape 4">
            <a:extLst>
              <a:ext uri="{FF2B5EF4-FFF2-40B4-BE49-F238E27FC236}">
                <a16:creationId xmlns:a16="http://schemas.microsoft.com/office/drawing/2014/main" id="{BF3C1530-2292-0143-B4D9-52615A5C836F}"/>
              </a:ext>
            </a:extLst>
          </p:cNvPr>
          <p:cNvSpPr/>
          <p:nvPr/>
        </p:nvSpPr>
        <p:spPr>
          <a:xfrm>
            <a:off x="4663440" y="1097280"/>
            <a:ext cx="2011680" cy="1554480"/>
          </a:xfrm>
          <a:prstGeom prst="rect">
            <a:avLst/>
          </a:prstGeom>
          <a:solidFill>
            <a:srgbClr val="1F3864"/>
          </a:solidFill>
          <a:ln w="12700">
            <a:solidFill>
              <a:srgbClr val="1F3864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6" name="Text 5">
            <a:extLst>
              <a:ext uri="{FF2B5EF4-FFF2-40B4-BE49-F238E27FC236}">
                <a16:creationId xmlns:a16="http://schemas.microsoft.com/office/drawing/2014/main" id="{F432E866-C893-CAB1-957D-971FC57475CE}"/>
              </a:ext>
            </a:extLst>
          </p:cNvPr>
          <p:cNvSpPr/>
          <p:nvPr/>
        </p:nvSpPr>
        <p:spPr>
          <a:xfrm>
            <a:off x="4663440" y="1280160"/>
            <a:ext cx="2011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Rp20rb</a:t>
            </a:r>
            <a:endParaRPr lang="en-US" sz="3000" dirty="0"/>
          </a:p>
        </p:txBody>
      </p:sp>
      <p:sp>
        <p:nvSpPr>
          <p:cNvPr id="7" name="Text 6">
            <a:extLst>
              <a:ext uri="{FF2B5EF4-FFF2-40B4-BE49-F238E27FC236}">
                <a16:creationId xmlns:a16="http://schemas.microsoft.com/office/drawing/2014/main" id="{177271A0-2D3E-8280-E5E4-F02F9CC12A39}"/>
              </a:ext>
            </a:extLst>
          </p:cNvPr>
          <p:cNvSpPr/>
          <p:nvPr/>
        </p:nvSpPr>
        <p:spPr>
          <a:xfrm>
            <a:off x="4754880" y="1965960"/>
            <a:ext cx="1828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Harga Premium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 bulan</a:t>
            </a:r>
            <a:endParaRPr lang="en-US" sz="1100" dirty="0"/>
          </a:p>
        </p:txBody>
      </p:sp>
      <p:sp>
        <p:nvSpPr>
          <p:cNvPr id="8" name="Shape 7">
            <a:extLst>
              <a:ext uri="{FF2B5EF4-FFF2-40B4-BE49-F238E27FC236}">
                <a16:creationId xmlns:a16="http://schemas.microsoft.com/office/drawing/2014/main" id="{4CFA5E49-6B1D-FF6D-69FE-2987DF2162B1}"/>
              </a:ext>
            </a:extLst>
          </p:cNvPr>
          <p:cNvSpPr/>
          <p:nvPr/>
        </p:nvSpPr>
        <p:spPr>
          <a:xfrm>
            <a:off x="6858000" y="1097280"/>
            <a:ext cx="2011680" cy="1554480"/>
          </a:xfrm>
          <a:prstGeom prst="rect">
            <a:avLst/>
          </a:prstGeom>
          <a:solidFill>
            <a:srgbClr val="2E75B6"/>
          </a:solidFill>
          <a:ln w="12700">
            <a:solidFill>
              <a:srgbClr val="2E75B6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9" name="Text 8">
            <a:extLst>
              <a:ext uri="{FF2B5EF4-FFF2-40B4-BE49-F238E27FC236}">
                <a16:creationId xmlns:a16="http://schemas.microsoft.com/office/drawing/2014/main" id="{6A6521B0-FD82-D52A-9453-AAB988B70EDC}"/>
              </a:ext>
            </a:extLst>
          </p:cNvPr>
          <p:cNvSpPr/>
          <p:nvPr/>
        </p:nvSpPr>
        <p:spPr>
          <a:xfrm>
            <a:off x="6858000" y="1280160"/>
            <a:ext cx="2011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2.000</a:t>
            </a:r>
            <a:endParaRPr lang="en-US" sz="3000" dirty="0"/>
          </a:p>
        </p:txBody>
      </p:sp>
      <p:sp>
        <p:nvSpPr>
          <p:cNvPr id="10" name="Text 9">
            <a:extLst>
              <a:ext uri="{FF2B5EF4-FFF2-40B4-BE49-F238E27FC236}">
                <a16:creationId xmlns:a16="http://schemas.microsoft.com/office/drawing/2014/main" id="{40E77021-7D22-B0B0-BF3E-A4268A0B29B3}"/>
              </a:ext>
            </a:extLst>
          </p:cNvPr>
          <p:cNvSpPr/>
          <p:nvPr/>
        </p:nvSpPr>
        <p:spPr>
          <a:xfrm>
            <a:off x="6949440" y="1965960"/>
            <a:ext cx="1828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Target MAU</a:t>
            </a:r>
            <a:endParaRPr lang="en-US" sz="1100" dirty="0"/>
          </a:p>
        </p:txBody>
      </p:sp>
      <p:sp>
        <p:nvSpPr>
          <p:cNvPr id="11" name="Shape 10">
            <a:extLst>
              <a:ext uri="{FF2B5EF4-FFF2-40B4-BE49-F238E27FC236}">
                <a16:creationId xmlns:a16="http://schemas.microsoft.com/office/drawing/2014/main" id="{507E9EAA-7CB4-BA8D-AE73-F215A9BED9FA}"/>
              </a:ext>
            </a:extLst>
          </p:cNvPr>
          <p:cNvSpPr/>
          <p:nvPr/>
        </p:nvSpPr>
        <p:spPr>
          <a:xfrm>
            <a:off x="4663440" y="2926080"/>
            <a:ext cx="2011680" cy="1554480"/>
          </a:xfrm>
          <a:prstGeom prst="rect">
            <a:avLst/>
          </a:prstGeom>
          <a:solidFill>
            <a:srgbClr val="1E6B2E"/>
          </a:solidFill>
          <a:ln w="12700">
            <a:solidFill>
              <a:srgbClr val="1E6B2E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2" name="Text 11">
            <a:extLst>
              <a:ext uri="{FF2B5EF4-FFF2-40B4-BE49-F238E27FC236}">
                <a16:creationId xmlns:a16="http://schemas.microsoft.com/office/drawing/2014/main" id="{6DC6568F-58EB-5BAE-F4ED-0996592A3620}"/>
              </a:ext>
            </a:extLst>
          </p:cNvPr>
          <p:cNvSpPr/>
          <p:nvPr/>
        </p:nvSpPr>
        <p:spPr>
          <a:xfrm>
            <a:off x="4663440" y="3108960"/>
            <a:ext cx="2011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8%</a:t>
            </a:r>
            <a:endParaRPr lang="en-US" sz="3000" dirty="0"/>
          </a:p>
        </p:txBody>
      </p:sp>
      <p:sp>
        <p:nvSpPr>
          <p:cNvPr id="13" name="Text 12">
            <a:extLst>
              <a:ext uri="{FF2B5EF4-FFF2-40B4-BE49-F238E27FC236}">
                <a16:creationId xmlns:a16="http://schemas.microsoft.com/office/drawing/2014/main" id="{A8868FDA-63F6-AF36-3B62-2F8AE5D44FFF}"/>
              </a:ext>
            </a:extLst>
          </p:cNvPr>
          <p:cNvSpPr/>
          <p:nvPr/>
        </p:nvSpPr>
        <p:spPr>
          <a:xfrm>
            <a:off x="4754880" y="3794760"/>
            <a:ext cx="1828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Target Konversi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Premium</a:t>
            </a:r>
            <a:endParaRPr lang="en-US" sz="1100" dirty="0"/>
          </a:p>
        </p:txBody>
      </p:sp>
      <p:sp>
        <p:nvSpPr>
          <p:cNvPr id="14" name="Shape 13">
            <a:extLst>
              <a:ext uri="{FF2B5EF4-FFF2-40B4-BE49-F238E27FC236}">
                <a16:creationId xmlns:a16="http://schemas.microsoft.com/office/drawing/2014/main" id="{8B86FE58-82DF-D925-6055-F7EBFD3F7D7B}"/>
              </a:ext>
            </a:extLst>
          </p:cNvPr>
          <p:cNvSpPr/>
          <p:nvPr/>
        </p:nvSpPr>
        <p:spPr>
          <a:xfrm>
            <a:off x="6858000" y="2926080"/>
            <a:ext cx="2011680" cy="1554480"/>
          </a:xfrm>
          <a:prstGeom prst="rect">
            <a:avLst/>
          </a:prstGeom>
          <a:solidFill>
            <a:srgbClr val="C55A11"/>
          </a:solidFill>
          <a:ln w="12700">
            <a:solidFill>
              <a:srgbClr val="C55A11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5" name="Text 14">
            <a:extLst>
              <a:ext uri="{FF2B5EF4-FFF2-40B4-BE49-F238E27FC236}">
                <a16:creationId xmlns:a16="http://schemas.microsoft.com/office/drawing/2014/main" id="{8E11F779-92F6-3EE0-CBC8-8427D5DEB4F6}"/>
              </a:ext>
            </a:extLst>
          </p:cNvPr>
          <p:cNvSpPr/>
          <p:nvPr/>
        </p:nvSpPr>
        <p:spPr>
          <a:xfrm>
            <a:off x="6858000" y="3108960"/>
            <a:ext cx="2011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160</a:t>
            </a:r>
            <a:endParaRPr lang="en-US" sz="3000" dirty="0"/>
          </a:p>
        </p:txBody>
      </p:sp>
      <p:sp>
        <p:nvSpPr>
          <p:cNvPr id="16" name="Text 15">
            <a:extLst>
              <a:ext uri="{FF2B5EF4-FFF2-40B4-BE49-F238E27FC236}">
                <a16:creationId xmlns:a16="http://schemas.microsoft.com/office/drawing/2014/main" id="{5128BD7D-FC08-FEDA-6555-1E9E12FEA111}"/>
              </a:ext>
            </a:extLst>
          </p:cNvPr>
          <p:cNvSpPr/>
          <p:nvPr/>
        </p:nvSpPr>
        <p:spPr>
          <a:xfrm>
            <a:off x="6949440" y="3794760"/>
            <a:ext cx="1828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User Premium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(8% × 2.000)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39262196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>
            <a:extLst>
              <a:ext uri="{FF2B5EF4-FFF2-40B4-BE49-F238E27FC236}">
                <a16:creationId xmlns:a16="http://schemas.microsoft.com/office/drawing/2014/main" id="{FC22D71B-F50C-BD75-B460-E1B2A163390D}"/>
              </a:ext>
            </a:extLst>
          </p:cNvPr>
          <p:cNvSpPr/>
          <p:nvPr/>
        </p:nvSpPr>
        <p:spPr>
          <a:xfrm>
            <a:off x="365760" y="182880"/>
            <a:ext cx="8412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Komponen HPP Kosfunds</a:t>
            </a:r>
            <a:endParaRPr lang="en-US" sz="2600" dirty="0"/>
          </a:p>
        </p:txBody>
      </p:sp>
      <p:sp>
        <p:nvSpPr>
          <p:cNvPr id="3" name="Shape 2">
            <a:extLst>
              <a:ext uri="{FF2B5EF4-FFF2-40B4-BE49-F238E27FC236}">
                <a16:creationId xmlns:a16="http://schemas.microsoft.com/office/drawing/2014/main" id="{B453D517-C262-74CA-F41F-608DD994A6E3}"/>
              </a:ext>
            </a:extLst>
          </p:cNvPr>
          <p:cNvSpPr/>
          <p:nvPr/>
        </p:nvSpPr>
        <p:spPr>
          <a:xfrm>
            <a:off x="274320" y="1143000"/>
            <a:ext cx="8595360" cy="658368"/>
          </a:xfrm>
          <a:prstGeom prst="rect">
            <a:avLst/>
          </a:prstGeom>
          <a:solidFill>
            <a:srgbClr val="DEEAF1"/>
          </a:solidFill>
          <a:ln w="12700">
            <a:solidFill>
              <a:srgbClr val="2E75B6"/>
            </a:solidFill>
            <a:prstDash val="solid"/>
          </a:ln>
        </p:spPr>
      </p:sp>
      <p:sp>
        <p:nvSpPr>
          <p:cNvPr id="4" name="Shape 3">
            <a:extLst>
              <a:ext uri="{FF2B5EF4-FFF2-40B4-BE49-F238E27FC236}">
                <a16:creationId xmlns:a16="http://schemas.microsoft.com/office/drawing/2014/main" id="{59D3497C-C0EF-127C-6D10-A565C35D0654}"/>
              </a:ext>
            </a:extLst>
          </p:cNvPr>
          <p:cNvSpPr/>
          <p:nvPr/>
        </p:nvSpPr>
        <p:spPr>
          <a:xfrm>
            <a:off x="274320" y="1143000"/>
            <a:ext cx="384048" cy="658368"/>
          </a:xfrm>
          <a:prstGeom prst="rect">
            <a:avLst/>
          </a:prstGeom>
          <a:solidFill>
            <a:srgbClr val="2E75B6"/>
          </a:solidFill>
          <a:ln w="12700">
            <a:solidFill>
              <a:srgbClr val="2E75B6"/>
            </a:solidFill>
            <a:prstDash val="solid"/>
          </a:ln>
        </p:spPr>
      </p:sp>
      <p:sp>
        <p:nvSpPr>
          <p:cNvPr id="5" name="Text 4">
            <a:extLst>
              <a:ext uri="{FF2B5EF4-FFF2-40B4-BE49-F238E27FC236}">
                <a16:creationId xmlns:a16="http://schemas.microsoft.com/office/drawing/2014/main" id="{D3B082B5-8377-58DD-0FF5-CD95F13E3E81}"/>
              </a:ext>
            </a:extLst>
          </p:cNvPr>
          <p:cNvSpPr/>
          <p:nvPr/>
        </p:nvSpPr>
        <p:spPr>
          <a:xfrm>
            <a:off x="274320" y="128016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600" dirty="0"/>
          </a:p>
        </p:txBody>
      </p:sp>
      <p:sp>
        <p:nvSpPr>
          <p:cNvPr id="6" name="Text 5">
            <a:extLst>
              <a:ext uri="{FF2B5EF4-FFF2-40B4-BE49-F238E27FC236}">
                <a16:creationId xmlns:a16="http://schemas.microsoft.com/office/drawing/2014/main" id="{A8AF19AA-953E-9195-1B52-CBAF6F758049}"/>
              </a:ext>
            </a:extLst>
          </p:cNvPr>
          <p:cNvSpPr/>
          <p:nvPr/>
        </p:nvSpPr>
        <p:spPr>
          <a:xfrm>
            <a:off x="749808" y="1207008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F38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Infrastruktur &amp; Hosting</a:t>
            </a:r>
            <a:endParaRPr lang="en-US" sz="1300" dirty="0"/>
          </a:p>
        </p:txBody>
      </p:sp>
      <p:sp>
        <p:nvSpPr>
          <p:cNvPr id="7" name="Text 6">
            <a:extLst>
              <a:ext uri="{FF2B5EF4-FFF2-40B4-BE49-F238E27FC236}">
                <a16:creationId xmlns:a16="http://schemas.microsoft.com/office/drawing/2014/main" id="{FA248946-2C8B-0ACD-30F5-5E23C76F0D04}"/>
              </a:ext>
            </a:extLst>
          </p:cNvPr>
          <p:cNvSpPr/>
          <p:nvPr/>
        </p:nvSpPr>
        <p:spPr>
          <a:xfrm>
            <a:off x="749808" y="1490472"/>
            <a:ext cx="3474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Server, domain, database, CDN, SSL</a:t>
            </a:r>
            <a:endParaRPr lang="en-US" sz="1000" dirty="0"/>
          </a:p>
        </p:txBody>
      </p:sp>
      <p:sp>
        <p:nvSpPr>
          <p:cNvPr id="8" name="Text 7">
            <a:extLst>
              <a:ext uri="{FF2B5EF4-FFF2-40B4-BE49-F238E27FC236}">
                <a16:creationId xmlns:a16="http://schemas.microsoft.com/office/drawing/2014/main" id="{B8D62D52-1EC3-B28D-F2B4-F1581890E875}"/>
              </a:ext>
            </a:extLst>
          </p:cNvPr>
          <p:cNvSpPr/>
          <p:nvPr/>
        </p:nvSpPr>
        <p:spPr>
          <a:xfrm>
            <a:off x="4754880" y="1234440"/>
            <a:ext cx="2011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800" b="1" dirty="0">
                <a:solidFill>
                  <a:srgbClr val="2E75B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Rp268.500</a:t>
            </a:r>
            <a:endParaRPr lang="en-US" sz="1800" dirty="0"/>
          </a:p>
        </p:txBody>
      </p:sp>
      <p:sp>
        <p:nvSpPr>
          <p:cNvPr id="9" name="Shape 8">
            <a:extLst>
              <a:ext uri="{FF2B5EF4-FFF2-40B4-BE49-F238E27FC236}">
                <a16:creationId xmlns:a16="http://schemas.microsoft.com/office/drawing/2014/main" id="{158E818C-6641-7911-CD54-9840B96D6DEE}"/>
              </a:ext>
            </a:extLst>
          </p:cNvPr>
          <p:cNvSpPr/>
          <p:nvPr/>
        </p:nvSpPr>
        <p:spPr>
          <a:xfrm>
            <a:off x="6949440" y="1261872"/>
            <a:ext cx="822960" cy="420624"/>
          </a:xfrm>
          <a:prstGeom prst="roundRect">
            <a:avLst>
              <a:gd name="adj" fmla="val 17391"/>
            </a:avLst>
          </a:prstGeom>
          <a:solidFill>
            <a:srgbClr val="2E75B6"/>
          </a:solidFill>
          <a:ln w="12700">
            <a:solidFill>
              <a:srgbClr val="2E75B6"/>
            </a:solidFill>
            <a:prstDash val="solid"/>
          </a:ln>
        </p:spPr>
      </p:sp>
      <p:sp>
        <p:nvSpPr>
          <p:cNvPr id="10" name="Text 9">
            <a:extLst>
              <a:ext uri="{FF2B5EF4-FFF2-40B4-BE49-F238E27FC236}">
                <a16:creationId xmlns:a16="http://schemas.microsoft.com/office/drawing/2014/main" id="{4C7A731E-E855-DA23-97A1-3B43C49D7697}"/>
              </a:ext>
            </a:extLst>
          </p:cNvPr>
          <p:cNvSpPr/>
          <p:nvPr/>
        </p:nvSpPr>
        <p:spPr>
          <a:xfrm>
            <a:off x="6967728" y="1280160"/>
            <a:ext cx="78638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21%</a:t>
            </a:r>
            <a:endParaRPr lang="en-US" sz="1400" dirty="0"/>
          </a:p>
        </p:txBody>
      </p:sp>
      <p:sp>
        <p:nvSpPr>
          <p:cNvPr id="11" name="Text 10">
            <a:extLst>
              <a:ext uri="{FF2B5EF4-FFF2-40B4-BE49-F238E27FC236}">
                <a16:creationId xmlns:a16="http://schemas.microsoft.com/office/drawing/2014/main" id="{EC4914F7-88CE-C17C-884A-4EBD49A397D2}"/>
              </a:ext>
            </a:extLst>
          </p:cNvPr>
          <p:cNvSpPr/>
          <p:nvPr/>
        </p:nvSpPr>
        <p:spPr>
          <a:xfrm>
            <a:off x="7863840" y="132588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dari total</a:t>
            </a:r>
            <a:endParaRPr lang="en-US" sz="900" dirty="0"/>
          </a:p>
        </p:txBody>
      </p:sp>
      <p:sp>
        <p:nvSpPr>
          <p:cNvPr id="12" name="Shape 11">
            <a:extLst>
              <a:ext uri="{FF2B5EF4-FFF2-40B4-BE49-F238E27FC236}">
                <a16:creationId xmlns:a16="http://schemas.microsoft.com/office/drawing/2014/main" id="{13D5008B-1597-8BDF-8BB2-16A86BBAEDA3}"/>
              </a:ext>
            </a:extLst>
          </p:cNvPr>
          <p:cNvSpPr/>
          <p:nvPr/>
        </p:nvSpPr>
        <p:spPr>
          <a:xfrm>
            <a:off x="274320" y="1892808"/>
            <a:ext cx="8595360" cy="658368"/>
          </a:xfrm>
          <a:prstGeom prst="rect">
            <a:avLst/>
          </a:prstGeom>
          <a:solidFill>
            <a:srgbClr val="EBF3FB"/>
          </a:solidFill>
          <a:ln w="12700">
            <a:solidFill>
              <a:srgbClr val="2E75B6"/>
            </a:solidFill>
            <a:prstDash val="solid"/>
          </a:ln>
        </p:spPr>
      </p:sp>
      <p:sp>
        <p:nvSpPr>
          <p:cNvPr id="13" name="Shape 12">
            <a:extLst>
              <a:ext uri="{FF2B5EF4-FFF2-40B4-BE49-F238E27FC236}">
                <a16:creationId xmlns:a16="http://schemas.microsoft.com/office/drawing/2014/main" id="{9D1FCEB2-F73A-BAFF-138E-8CC08F41A828}"/>
              </a:ext>
            </a:extLst>
          </p:cNvPr>
          <p:cNvSpPr/>
          <p:nvPr/>
        </p:nvSpPr>
        <p:spPr>
          <a:xfrm>
            <a:off x="274320" y="1892808"/>
            <a:ext cx="384048" cy="658368"/>
          </a:xfrm>
          <a:prstGeom prst="rect">
            <a:avLst/>
          </a:prstGeom>
          <a:solidFill>
            <a:srgbClr val="2E75B6"/>
          </a:solidFill>
          <a:ln w="12700">
            <a:solidFill>
              <a:srgbClr val="2E75B6"/>
            </a:solidFill>
            <a:prstDash val="solid"/>
          </a:ln>
        </p:spPr>
      </p:sp>
      <p:sp>
        <p:nvSpPr>
          <p:cNvPr id="14" name="Text 13">
            <a:extLst>
              <a:ext uri="{FF2B5EF4-FFF2-40B4-BE49-F238E27FC236}">
                <a16:creationId xmlns:a16="http://schemas.microsoft.com/office/drawing/2014/main" id="{286F3DCF-46EA-D7CB-6653-F73562E072DA}"/>
              </a:ext>
            </a:extLst>
          </p:cNvPr>
          <p:cNvSpPr/>
          <p:nvPr/>
        </p:nvSpPr>
        <p:spPr>
          <a:xfrm>
            <a:off x="274320" y="202996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600" dirty="0"/>
          </a:p>
        </p:txBody>
      </p:sp>
      <p:sp>
        <p:nvSpPr>
          <p:cNvPr id="15" name="Text 14">
            <a:extLst>
              <a:ext uri="{FF2B5EF4-FFF2-40B4-BE49-F238E27FC236}">
                <a16:creationId xmlns:a16="http://schemas.microsoft.com/office/drawing/2014/main" id="{FF43594B-8D5F-2C83-17EE-4E866B862199}"/>
              </a:ext>
            </a:extLst>
          </p:cNvPr>
          <p:cNvSpPr/>
          <p:nvPr/>
        </p:nvSpPr>
        <p:spPr>
          <a:xfrm>
            <a:off x="749808" y="1956816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F38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API &amp; Layanan AI</a:t>
            </a:r>
            <a:endParaRPr lang="en-US" sz="1300" dirty="0"/>
          </a:p>
        </p:txBody>
      </p:sp>
      <p:sp>
        <p:nvSpPr>
          <p:cNvPr id="16" name="Text 15">
            <a:extLst>
              <a:ext uri="{FF2B5EF4-FFF2-40B4-BE49-F238E27FC236}">
                <a16:creationId xmlns:a16="http://schemas.microsoft.com/office/drawing/2014/main" id="{EC753937-0CEB-8475-CDCC-70CA16A7C62C}"/>
              </a:ext>
            </a:extLst>
          </p:cNvPr>
          <p:cNvSpPr/>
          <p:nvPr/>
        </p:nvSpPr>
        <p:spPr>
          <a:xfrm>
            <a:off x="749808" y="2240280"/>
            <a:ext cx="3474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Gemini, OpenAI, OCR Split Bill</a:t>
            </a:r>
            <a:endParaRPr lang="en-US" sz="1000" dirty="0"/>
          </a:p>
        </p:txBody>
      </p:sp>
      <p:sp>
        <p:nvSpPr>
          <p:cNvPr id="17" name="Text 16">
            <a:extLst>
              <a:ext uri="{FF2B5EF4-FFF2-40B4-BE49-F238E27FC236}">
                <a16:creationId xmlns:a16="http://schemas.microsoft.com/office/drawing/2014/main" id="{231783BA-B163-DA64-7289-B0E7FF6B036D}"/>
              </a:ext>
            </a:extLst>
          </p:cNvPr>
          <p:cNvSpPr/>
          <p:nvPr/>
        </p:nvSpPr>
        <p:spPr>
          <a:xfrm>
            <a:off x="4754880" y="1984248"/>
            <a:ext cx="2011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800" b="1" dirty="0">
                <a:solidFill>
                  <a:srgbClr val="2E75B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Rp193.000</a:t>
            </a:r>
            <a:endParaRPr lang="en-US" sz="1800" dirty="0"/>
          </a:p>
        </p:txBody>
      </p:sp>
      <p:sp>
        <p:nvSpPr>
          <p:cNvPr id="18" name="Shape 17">
            <a:extLst>
              <a:ext uri="{FF2B5EF4-FFF2-40B4-BE49-F238E27FC236}">
                <a16:creationId xmlns:a16="http://schemas.microsoft.com/office/drawing/2014/main" id="{F2C35997-FD60-907A-5D58-036F99C713D8}"/>
              </a:ext>
            </a:extLst>
          </p:cNvPr>
          <p:cNvSpPr/>
          <p:nvPr/>
        </p:nvSpPr>
        <p:spPr>
          <a:xfrm>
            <a:off x="6949440" y="2011680"/>
            <a:ext cx="822960" cy="420624"/>
          </a:xfrm>
          <a:prstGeom prst="roundRect">
            <a:avLst>
              <a:gd name="adj" fmla="val 17391"/>
            </a:avLst>
          </a:prstGeom>
          <a:solidFill>
            <a:srgbClr val="2E75B6"/>
          </a:solidFill>
          <a:ln w="12700">
            <a:solidFill>
              <a:srgbClr val="2E75B6"/>
            </a:solidFill>
            <a:prstDash val="solid"/>
          </a:ln>
        </p:spPr>
      </p:sp>
      <p:sp>
        <p:nvSpPr>
          <p:cNvPr id="19" name="Text 18">
            <a:extLst>
              <a:ext uri="{FF2B5EF4-FFF2-40B4-BE49-F238E27FC236}">
                <a16:creationId xmlns:a16="http://schemas.microsoft.com/office/drawing/2014/main" id="{90511070-62CC-0BEF-0BC0-A2D0D84B814B}"/>
              </a:ext>
            </a:extLst>
          </p:cNvPr>
          <p:cNvSpPr/>
          <p:nvPr/>
        </p:nvSpPr>
        <p:spPr>
          <a:xfrm>
            <a:off x="6967728" y="2029968"/>
            <a:ext cx="78638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15%</a:t>
            </a:r>
            <a:endParaRPr lang="en-US" sz="1400" dirty="0"/>
          </a:p>
        </p:txBody>
      </p:sp>
      <p:sp>
        <p:nvSpPr>
          <p:cNvPr id="20" name="Text 19">
            <a:extLst>
              <a:ext uri="{FF2B5EF4-FFF2-40B4-BE49-F238E27FC236}">
                <a16:creationId xmlns:a16="http://schemas.microsoft.com/office/drawing/2014/main" id="{E3399897-743A-A215-61B2-DAD3103182E1}"/>
              </a:ext>
            </a:extLst>
          </p:cNvPr>
          <p:cNvSpPr/>
          <p:nvPr/>
        </p:nvSpPr>
        <p:spPr>
          <a:xfrm>
            <a:off x="7863840" y="207568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dari total</a:t>
            </a:r>
            <a:endParaRPr lang="en-US" sz="900" dirty="0"/>
          </a:p>
        </p:txBody>
      </p:sp>
      <p:sp>
        <p:nvSpPr>
          <p:cNvPr id="21" name="Shape 20">
            <a:extLst>
              <a:ext uri="{FF2B5EF4-FFF2-40B4-BE49-F238E27FC236}">
                <a16:creationId xmlns:a16="http://schemas.microsoft.com/office/drawing/2014/main" id="{2BB188D1-9A90-3FEA-633D-9C144A3D25A6}"/>
              </a:ext>
            </a:extLst>
          </p:cNvPr>
          <p:cNvSpPr/>
          <p:nvPr/>
        </p:nvSpPr>
        <p:spPr>
          <a:xfrm>
            <a:off x="274320" y="2642616"/>
            <a:ext cx="8595360" cy="658368"/>
          </a:xfrm>
          <a:prstGeom prst="rect">
            <a:avLst/>
          </a:prstGeom>
          <a:solidFill>
            <a:srgbClr val="F2F2F2"/>
          </a:solidFill>
          <a:ln w="12700">
            <a:solidFill>
              <a:srgbClr val="595959"/>
            </a:solidFill>
            <a:prstDash val="solid"/>
          </a:ln>
        </p:spPr>
      </p:sp>
      <p:sp>
        <p:nvSpPr>
          <p:cNvPr id="22" name="Shape 21">
            <a:extLst>
              <a:ext uri="{FF2B5EF4-FFF2-40B4-BE49-F238E27FC236}">
                <a16:creationId xmlns:a16="http://schemas.microsoft.com/office/drawing/2014/main" id="{DAB6B8C6-C5E7-433E-223C-6E21105B7A03}"/>
              </a:ext>
            </a:extLst>
          </p:cNvPr>
          <p:cNvSpPr/>
          <p:nvPr/>
        </p:nvSpPr>
        <p:spPr>
          <a:xfrm>
            <a:off x="274320" y="2642616"/>
            <a:ext cx="384048" cy="658368"/>
          </a:xfrm>
          <a:prstGeom prst="rect">
            <a:avLst/>
          </a:prstGeom>
          <a:solidFill>
            <a:srgbClr val="595959"/>
          </a:solidFill>
          <a:ln w="12700">
            <a:solidFill>
              <a:srgbClr val="595959"/>
            </a:solidFill>
            <a:prstDash val="solid"/>
          </a:ln>
        </p:spPr>
      </p:sp>
      <p:sp>
        <p:nvSpPr>
          <p:cNvPr id="23" name="Text 22">
            <a:extLst>
              <a:ext uri="{FF2B5EF4-FFF2-40B4-BE49-F238E27FC236}">
                <a16:creationId xmlns:a16="http://schemas.microsoft.com/office/drawing/2014/main" id="{BECC429E-7E50-474A-6ADE-67ECEB88BB4B}"/>
              </a:ext>
            </a:extLst>
          </p:cNvPr>
          <p:cNvSpPr/>
          <p:nvPr/>
        </p:nvSpPr>
        <p:spPr>
          <a:xfrm>
            <a:off x="274320" y="277977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600" dirty="0"/>
          </a:p>
        </p:txBody>
      </p:sp>
      <p:sp>
        <p:nvSpPr>
          <p:cNvPr id="24" name="Text 23">
            <a:extLst>
              <a:ext uri="{FF2B5EF4-FFF2-40B4-BE49-F238E27FC236}">
                <a16:creationId xmlns:a16="http://schemas.microsoft.com/office/drawing/2014/main" id="{1F5E5E3C-9B95-0BDC-D0ED-E4C17C8E1E46}"/>
              </a:ext>
            </a:extLst>
          </p:cNvPr>
          <p:cNvSpPr/>
          <p:nvPr/>
        </p:nvSpPr>
        <p:spPr>
          <a:xfrm>
            <a:off x="749808" y="2706624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F38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Pengembangan</a:t>
            </a:r>
            <a:endParaRPr lang="en-US" sz="1300" dirty="0"/>
          </a:p>
        </p:txBody>
      </p:sp>
      <p:sp>
        <p:nvSpPr>
          <p:cNvPr id="25" name="Text 24">
            <a:extLst>
              <a:ext uri="{FF2B5EF4-FFF2-40B4-BE49-F238E27FC236}">
                <a16:creationId xmlns:a16="http://schemas.microsoft.com/office/drawing/2014/main" id="{1D8C2419-64A0-75EB-4C04-CD1FAC3B45F7}"/>
              </a:ext>
            </a:extLst>
          </p:cNvPr>
          <p:cNvSpPr/>
          <p:nvPr/>
        </p:nvSpPr>
        <p:spPr>
          <a:xfrm>
            <a:off x="749808" y="2990088"/>
            <a:ext cx="3474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Amortisasi dev cost (capex)</a:t>
            </a:r>
            <a:endParaRPr lang="en-US" sz="1000" dirty="0"/>
          </a:p>
        </p:txBody>
      </p:sp>
      <p:sp>
        <p:nvSpPr>
          <p:cNvPr id="26" name="Text 25">
            <a:extLst>
              <a:ext uri="{FF2B5EF4-FFF2-40B4-BE49-F238E27FC236}">
                <a16:creationId xmlns:a16="http://schemas.microsoft.com/office/drawing/2014/main" id="{4005DEBA-E36F-470D-6E27-D3255AC96286}"/>
              </a:ext>
            </a:extLst>
          </p:cNvPr>
          <p:cNvSpPr/>
          <p:nvPr/>
        </p:nvSpPr>
        <p:spPr>
          <a:xfrm>
            <a:off x="4754880" y="2734056"/>
            <a:ext cx="2011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800" b="1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Rp0*</a:t>
            </a:r>
            <a:endParaRPr lang="en-US" sz="1800" dirty="0"/>
          </a:p>
        </p:txBody>
      </p:sp>
      <p:sp>
        <p:nvSpPr>
          <p:cNvPr id="27" name="Shape 26">
            <a:extLst>
              <a:ext uri="{FF2B5EF4-FFF2-40B4-BE49-F238E27FC236}">
                <a16:creationId xmlns:a16="http://schemas.microsoft.com/office/drawing/2014/main" id="{6EF749DA-E439-283F-8090-ECDCE6C81BD2}"/>
              </a:ext>
            </a:extLst>
          </p:cNvPr>
          <p:cNvSpPr/>
          <p:nvPr/>
        </p:nvSpPr>
        <p:spPr>
          <a:xfrm>
            <a:off x="6949440" y="2761488"/>
            <a:ext cx="822960" cy="420624"/>
          </a:xfrm>
          <a:prstGeom prst="roundRect">
            <a:avLst>
              <a:gd name="adj" fmla="val 17391"/>
            </a:avLst>
          </a:prstGeom>
          <a:solidFill>
            <a:srgbClr val="595959"/>
          </a:solidFill>
          <a:ln w="12700">
            <a:solidFill>
              <a:srgbClr val="595959"/>
            </a:solidFill>
            <a:prstDash val="solid"/>
          </a:ln>
        </p:spPr>
      </p:sp>
      <p:sp>
        <p:nvSpPr>
          <p:cNvPr id="28" name="Text 27">
            <a:extLst>
              <a:ext uri="{FF2B5EF4-FFF2-40B4-BE49-F238E27FC236}">
                <a16:creationId xmlns:a16="http://schemas.microsoft.com/office/drawing/2014/main" id="{82B27065-D2FE-092A-6C36-0496CAD3838F}"/>
              </a:ext>
            </a:extLst>
          </p:cNvPr>
          <p:cNvSpPr/>
          <p:nvPr/>
        </p:nvSpPr>
        <p:spPr>
          <a:xfrm>
            <a:off x="6967728" y="2779776"/>
            <a:ext cx="78638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0%</a:t>
            </a:r>
            <a:endParaRPr lang="en-US" sz="1400" dirty="0"/>
          </a:p>
        </p:txBody>
      </p:sp>
      <p:sp>
        <p:nvSpPr>
          <p:cNvPr id="29" name="Text 28">
            <a:extLst>
              <a:ext uri="{FF2B5EF4-FFF2-40B4-BE49-F238E27FC236}">
                <a16:creationId xmlns:a16="http://schemas.microsoft.com/office/drawing/2014/main" id="{3C329BBC-A514-AA53-0352-EF82EF29DF38}"/>
              </a:ext>
            </a:extLst>
          </p:cNvPr>
          <p:cNvSpPr/>
          <p:nvPr/>
        </p:nvSpPr>
        <p:spPr>
          <a:xfrm>
            <a:off x="7863840" y="2825496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dari total</a:t>
            </a:r>
            <a:endParaRPr lang="en-US" sz="900" dirty="0"/>
          </a:p>
        </p:txBody>
      </p:sp>
      <p:sp>
        <p:nvSpPr>
          <p:cNvPr id="30" name="Shape 29">
            <a:extLst>
              <a:ext uri="{FF2B5EF4-FFF2-40B4-BE49-F238E27FC236}">
                <a16:creationId xmlns:a16="http://schemas.microsoft.com/office/drawing/2014/main" id="{9170957B-A933-4521-4B8C-0425C61F7874}"/>
              </a:ext>
            </a:extLst>
          </p:cNvPr>
          <p:cNvSpPr/>
          <p:nvPr/>
        </p:nvSpPr>
        <p:spPr>
          <a:xfrm>
            <a:off x="274320" y="3392424"/>
            <a:ext cx="8595360" cy="658368"/>
          </a:xfrm>
          <a:prstGeom prst="rect">
            <a:avLst/>
          </a:prstGeom>
          <a:solidFill>
            <a:srgbClr val="FFF2CC"/>
          </a:solidFill>
          <a:ln w="12700">
            <a:solidFill>
              <a:srgbClr val="C55A11"/>
            </a:solidFill>
            <a:prstDash val="solid"/>
          </a:ln>
        </p:spPr>
      </p:sp>
      <p:sp>
        <p:nvSpPr>
          <p:cNvPr id="31" name="Shape 30">
            <a:extLst>
              <a:ext uri="{FF2B5EF4-FFF2-40B4-BE49-F238E27FC236}">
                <a16:creationId xmlns:a16="http://schemas.microsoft.com/office/drawing/2014/main" id="{89C8E899-16AC-79A7-79F1-BCBE4516DCB5}"/>
              </a:ext>
            </a:extLst>
          </p:cNvPr>
          <p:cNvSpPr/>
          <p:nvPr/>
        </p:nvSpPr>
        <p:spPr>
          <a:xfrm>
            <a:off x="274320" y="3392424"/>
            <a:ext cx="384048" cy="658368"/>
          </a:xfrm>
          <a:prstGeom prst="rect">
            <a:avLst/>
          </a:prstGeom>
          <a:solidFill>
            <a:srgbClr val="C55A11"/>
          </a:solidFill>
          <a:ln w="12700">
            <a:solidFill>
              <a:srgbClr val="C55A11"/>
            </a:solidFill>
            <a:prstDash val="solid"/>
          </a:ln>
        </p:spPr>
      </p:sp>
      <p:sp>
        <p:nvSpPr>
          <p:cNvPr id="32" name="Text 31">
            <a:extLst>
              <a:ext uri="{FF2B5EF4-FFF2-40B4-BE49-F238E27FC236}">
                <a16:creationId xmlns:a16="http://schemas.microsoft.com/office/drawing/2014/main" id="{31A9C62F-4C9B-46AA-8C66-0404043D4D16}"/>
              </a:ext>
            </a:extLst>
          </p:cNvPr>
          <p:cNvSpPr/>
          <p:nvPr/>
        </p:nvSpPr>
        <p:spPr>
          <a:xfrm>
            <a:off x="274320" y="352958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600" dirty="0"/>
          </a:p>
        </p:txBody>
      </p:sp>
      <p:sp>
        <p:nvSpPr>
          <p:cNvPr id="33" name="Text 32">
            <a:extLst>
              <a:ext uri="{FF2B5EF4-FFF2-40B4-BE49-F238E27FC236}">
                <a16:creationId xmlns:a16="http://schemas.microsoft.com/office/drawing/2014/main" id="{61021AC3-FFC5-8E0D-AE78-6D7F76D5AE14}"/>
              </a:ext>
            </a:extLst>
          </p:cNvPr>
          <p:cNvSpPr/>
          <p:nvPr/>
        </p:nvSpPr>
        <p:spPr>
          <a:xfrm>
            <a:off x="749808" y="3456432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F38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SDM &amp; Operasional</a:t>
            </a:r>
            <a:endParaRPr lang="en-US" sz="1300" dirty="0"/>
          </a:p>
        </p:txBody>
      </p:sp>
      <p:sp>
        <p:nvSpPr>
          <p:cNvPr id="34" name="Text 33">
            <a:extLst>
              <a:ext uri="{FF2B5EF4-FFF2-40B4-BE49-F238E27FC236}">
                <a16:creationId xmlns:a16="http://schemas.microsoft.com/office/drawing/2014/main" id="{7BEF4585-26DB-DA7F-B69F-B449E58420B7}"/>
              </a:ext>
            </a:extLst>
          </p:cNvPr>
          <p:cNvSpPr/>
          <p:nvPr/>
        </p:nvSpPr>
        <p:spPr>
          <a:xfrm>
            <a:off x="749808" y="3739896"/>
            <a:ext cx="3474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Internet tim, listrik perangkat</a:t>
            </a:r>
            <a:endParaRPr lang="en-US" sz="1000" dirty="0"/>
          </a:p>
        </p:txBody>
      </p:sp>
      <p:sp>
        <p:nvSpPr>
          <p:cNvPr id="35" name="Text 34">
            <a:extLst>
              <a:ext uri="{FF2B5EF4-FFF2-40B4-BE49-F238E27FC236}">
                <a16:creationId xmlns:a16="http://schemas.microsoft.com/office/drawing/2014/main" id="{CECF4BF7-652C-670A-AF22-24D6C137014E}"/>
              </a:ext>
            </a:extLst>
          </p:cNvPr>
          <p:cNvSpPr/>
          <p:nvPr/>
        </p:nvSpPr>
        <p:spPr>
          <a:xfrm>
            <a:off x="4754880" y="3483864"/>
            <a:ext cx="2011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800" b="1" dirty="0">
                <a:solidFill>
                  <a:srgbClr val="C55A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Rp260.000</a:t>
            </a:r>
            <a:endParaRPr lang="en-US" sz="1800" dirty="0"/>
          </a:p>
        </p:txBody>
      </p:sp>
      <p:sp>
        <p:nvSpPr>
          <p:cNvPr id="36" name="Shape 35">
            <a:extLst>
              <a:ext uri="{FF2B5EF4-FFF2-40B4-BE49-F238E27FC236}">
                <a16:creationId xmlns:a16="http://schemas.microsoft.com/office/drawing/2014/main" id="{11AA4284-16A7-06D4-4BA7-BF0356A44718}"/>
              </a:ext>
            </a:extLst>
          </p:cNvPr>
          <p:cNvSpPr/>
          <p:nvPr/>
        </p:nvSpPr>
        <p:spPr>
          <a:xfrm>
            <a:off x="6949440" y="3511296"/>
            <a:ext cx="822960" cy="420624"/>
          </a:xfrm>
          <a:prstGeom prst="roundRect">
            <a:avLst>
              <a:gd name="adj" fmla="val 17391"/>
            </a:avLst>
          </a:prstGeom>
          <a:solidFill>
            <a:srgbClr val="C55A11"/>
          </a:solidFill>
          <a:ln w="12700">
            <a:solidFill>
              <a:srgbClr val="C55A11"/>
            </a:solidFill>
            <a:prstDash val="solid"/>
          </a:ln>
        </p:spPr>
      </p:sp>
      <p:sp>
        <p:nvSpPr>
          <p:cNvPr id="37" name="Text 36">
            <a:extLst>
              <a:ext uri="{FF2B5EF4-FFF2-40B4-BE49-F238E27FC236}">
                <a16:creationId xmlns:a16="http://schemas.microsoft.com/office/drawing/2014/main" id="{907096AC-785E-A8CA-56C0-A554B84E056B}"/>
              </a:ext>
            </a:extLst>
          </p:cNvPr>
          <p:cNvSpPr/>
          <p:nvPr/>
        </p:nvSpPr>
        <p:spPr>
          <a:xfrm>
            <a:off x="6967728" y="3529584"/>
            <a:ext cx="78638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20%</a:t>
            </a:r>
            <a:endParaRPr lang="en-US" sz="1400" dirty="0"/>
          </a:p>
        </p:txBody>
      </p:sp>
      <p:sp>
        <p:nvSpPr>
          <p:cNvPr id="38" name="Text 37">
            <a:extLst>
              <a:ext uri="{FF2B5EF4-FFF2-40B4-BE49-F238E27FC236}">
                <a16:creationId xmlns:a16="http://schemas.microsoft.com/office/drawing/2014/main" id="{3A995B30-90D5-2FDD-14C6-3B68DDDE4D8C}"/>
              </a:ext>
            </a:extLst>
          </p:cNvPr>
          <p:cNvSpPr/>
          <p:nvPr/>
        </p:nvSpPr>
        <p:spPr>
          <a:xfrm>
            <a:off x="7863840" y="3575304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dari total</a:t>
            </a:r>
            <a:endParaRPr lang="en-US" sz="900" dirty="0"/>
          </a:p>
        </p:txBody>
      </p:sp>
      <p:sp>
        <p:nvSpPr>
          <p:cNvPr id="39" name="Shape 38">
            <a:extLst>
              <a:ext uri="{FF2B5EF4-FFF2-40B4-BE49-F238E27FC236}">
                <a16:creationId xmlns:a16="http://schemas.microsoft.com/office/drawing/2014/main" id="{8487B865-C8AC-A989-2BFE-7428D875A941}"/>
              </a:ext>
            </a:extLst>
          </p:cNvPr>
          <p:cNvSpPr/>
          <p:nvPr/>
        </p:nvSpPr>
        <p:spPr>
          <a:xfrm>
            <a:off x="274320" y="4142232"/>
            <a:ext cx="8595360" cy="658368"/>
          </a:xfrm>
          <a:prstGeom prst="rect">
            <a:avLst/>
          </a:prstGeom>
          <a:solidFill>
            <a:srgbClr val="FFF8E8"/>
          </a:solidFill>
          <a:ln w="12700">
            <a:solidFill>
              <a:srgbClr val="C55A11"/>
            </a:solidFill>
            <a:prstDash val="solid"/>
          </a:ln>
        </p:spPr>
      </p:sp>
      <p:sp>
        <p:nvSpPr>
          <p:cNvPr id="40" name="Shape 39">
            <a:extLst>
              <a:ext uri="{FF2B5EF4-FFF2-40B4-BE49-F238E27FC236}">
                <a16:creationId xmlns:a16="http://schemas.microsoft.com/office/drawing/2014/main" id="{28DDE286-CC7D-0910-DB08-D5160B10A512}"/>
              </a:ext>
            </a:extLst>
          </p:cNvPr>
          <p:cNvSpPr/>
          <p:nvPr/>
        </p:nvSpPr>
        <p:spPr>
          <a:xfrm>
            <a:off x="274320" y="4142232"/>
            <a:ext cx="384048" cy="658368"/>
          </a:xfrm>
          <a:prstGeom prst="rect">
            <a:avLst/>
          </a:prstGeom>
          <a:solidFill>
            <a:srgbClr val="C55A11"/>
          </a:solidFill>
          <a:ln w="12700">
            <a:solidFill>
              <a:srgbClr val="C55A11"/>
            </a:solidFill>
            <a:prstDash val="solid"/>
          </a:ln>
        </p:spPr>
      </p:sp>
      <p:sp>
        <p:nvSpPr>
          <p:cNvPr id="41" name="Text 40">
            <a:extLst>
              <a:ext uri="{FF2B5EF4-FFF2-40B4-BE49-F238E27FC236}">
                <a16:creationId xmlns:a16="http://schemas.microsoft.com/office/drawing/2014/main" id="{AF8E6E7F-778C-CCAE-32ED-1A88016B4B14}"/>
              </a:ext>
            </a:extLst>
          </p:cNvPr>
          <p:cNvSpPr/>
          <p:nvPr/>
        </p:nvSpPr>
        <p:spPr>
          <a:xfrm>
            <a:off x="274320" y="427939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600" dirty="0"/>
          </a:p>
        </p:txBody>
      </p:sp>
      <p:sp>
        <p:nvSpPr>
          <p:cNvPr id="42" name="Text 41">
            <a:extLst>
              <a:ext uri="{FF2B5EF4-FFF2-40B4-BE49-F238E27FC236}">
                <a16:creationId xmlns:a16="http://schemas.microsoft.com/office/drawing/2014/main" id="{D3516015-05FE-2A4D-EE4D-6B5423584929}"/>
              </a:ext>
            </a:extLst>
          </p:cNvPr>
          <p:cNvSpPr/>
          <p:nvPr/>
        </p:nvSpPr>
        <p:spPr>
          <a:xfrm>
            <a:off x="749808" y="4206240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F38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Validasi &amp; Pemasaran</a:t>
            </a:r>
            <a:endParaRPr lang="en-US" sz="1300" dirty="0"/>
          </a:p>
        </p:txBody>
      </p:sp>
      <p:sp>
        <p:nvSpPr>
          <p:cNvPr id="43" name="Text 42">
            <a:extLst>
              <a:ext uri="{FF2B5EF4-FFF2-40B4-BE49-F238E27FC236}">
                <a16:creationId xmlns:a16="http://schemas.microsoft.com/office/drawing/2014/main" id="{3E0B6C27-353D-1141-76C3-1E08DB10F50E}"/>
              </a:ext>
            </a:extLst>
          </p:cNvPr>
          <p:cNvSpPr/>
          <p:nvPr/>
        </p:nvSpPr>
        <p:spPr>
          <a:xfrm>
            <a:off x="749808" y="4489704"/>
            <a:ext cx="3474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FGD, iklan sosmed, merchandise</a:t>
            </a:r>
            <a:endParaRPr lang="en-US" sz="1000" dirty="0"/>
          </a:p>
        </p:txBody>
      </p:sp>
      <p:sp>
        <p:nvSpPr>
          <p:cNvPr id="44" name="Text 43">
            <a:extLst>
              <a:ext uri="{FF2B5EF4-FFF2-40B4-BE49-F238E27FC236}">
                <a16:creationId xmlns:a16="http://schemas.microsoft.com/office/drawing/2014/main" id="{C3752548-D1E9-FD10-0F64-52CED474383E}"/>
              </a:ext>
            </a:extLst>
          </p:cNvPr>
          <p:cNvSpPr/>
          <p:nvPr/>
        </p:nvSpPr>
        <p:spPr>
          <a:xfrm>
            <a:off x="4754880" y="4233672"/>
            <a:ext cx="2011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800" b="1" dirty="0">
                <a:solidFill>
                  <a:srgbClr val="C55A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Rp550.000</a:t>
            </a:r>
            <a:endParaRPr lang="en-US" sz="1800" dirty="0"/>
          </a:p>
        </p:txBody>
      </p:sp>
      <p:sp>
        <p:nvSpPr>
          <p:cNvPr id="45" name="Shape 44">
            <a:extLst>
              <a:ext uri="{FF2B5EF4-FFF2-40B4-BE49-F238E27FC236}">
                <a16:creationId xmlns:a16="http://schemas.microsoft.com/office/drawing/2014/main" id="{C1DF1BFC-835A-8D06-89E0-065B718961D7}"/>
              </a:ext>
            </a:extLst>
          </p:cNvPr>
          <p:cNvSpPr/>
          <p:nvPr/>
        </p:nvSpPr>
        <p:spPr>
          <a:xfrm>
            <a:off x="6949440" y="4261104"/>
            <a:ext cx="822960" cy="420624"/>
          </a:xfrm>
          <a:prstGeom prst="roundRect">
            <a:avLst>
              <a:gd name="adj" fmla="val 17391"/>
            </a:avLst>
          </a:prstGeom>
          <a:solidFill>
            <a:srgbClr val="C55A11"/>
          </a:solidFill>
          <a:ln w="12700">
            <a:solidFill>
              <a:srgbClr val="C55A11"/>
            </a:solidFill>
            <a:prstDash val="solid"/>
          </a:ln>
        </p:spPr>
      </p:sp>
      <p:sp>
        <p:nvSpPr>
          <p:cNvPr id="46" name="Text 45">
            <a:extLst>
              <a:ext uri="{FF2B5EF4-FFF2-40B4-BE49-F238E27FC236}">
                <a16:creationId xmlns:a16="http://schemas.microsoft.com/office/drawing/2014/main" id="{6252DC1C-E42F-37F1-0CD3-513A1CDE1EA4}"/>
              </a:ext>
            </a:extLst>
          </p:cNvPr>
          <p:cNvSpPr/>
          <p:nvPr/>
        </p:nvSpPr>
        <p:spPr>
          <a:xfrm>
            <a:off x="6967728" y="4279392"/>
            <a:ext cx="78638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43%</a:t>
            </a:r>
            <a:endParaRPr lang="en-US" sz="1400" dirty="0"/>
          </a:p>
        </p:txBody>
      </p:sp>
      <p:sp>
        <p:nvSpPr>
          <p:cNvPr id="47" name="Text 46">
            <a:extLst>
              <a:ext uri="{FF2B5EF4-FFF2-40B4-BE49-F238E27FC236}">
                <a16:creationId xmlns:a16="http://schemas.microsoft.com/office/drawing/2014/main" id="{4E78DF5B-D87A-0429-55BC-480A462B12BC}"/>
              </a:ext>
            </a:extLst>
          </p:cNvPr>
          <p:cNvSpPr/>
          <p:nvPr/>
        </p:nvSpPr>
        <p:spPr>
          <a:xfrm>
            <a:off x="7863840" y="432511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dari total</a:t>
            </a:r>
            <a:endParaRPr lang="en-US" sz="900" dirty="0"/>
          </a:p>
        </p:txBody>
      </p:sp>
      <p:sp>
        <p:nvSpPr>
          <p:cNvPr id="48" name="Text 47">
            <a:extLst>
              <a:ext uri="{FF2B5EF4-FFF2-40B4-BE49-F238E27FC236}">
                <a16:creationId xmlns:a16="http://schemas.microsoft.com/office/drawing/2014/main" id="{F69CBFA6-AF2F-66E6-132A-F6BEBA49C30B}"/>
              </a:ext>
            </a:extLst>
          </p:cNvPr>
          <p:cNvSpPr/>
          <p:nvPr/>
        </p:nvSpPr>
        <p:spPr>
          <a:xfrm>
            <a:off x="274320" y="4846320"/>
            <a:ext cx="8595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* Biaya pengembangan dikapitalisasi sebagai Capex — tidak masuk HPP operasional bulanan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35050195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>
            <a:extLst>
              <a:ext uri="{FF2B5EF4-FFF2-40B4-BE49-F238E27FC236}">
                <a16:creationId xmlns:a16="http://schemas.microsoft.com/office/drawing/2014/main" id="{7A042745-4497-47BB-6DDE-39FDC5E156A1}"/>
              </a:ext>
            </a:extLst>
          </p:cNvPr>
          <p:cNvSpPr/>
          <p:nvPr/>
        </p:nvSpPr>
        <p:spPr>
          <a:xfrm>
            <a:off x="365760" y="182880"/>
            <a:ext cx="8412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Total HPP per Bulan — Rp1.271.500</a:t>
            </a:r>
            <a:endParaRPr lang="en-US" sz="2600" dirty="0"/>
          </a:p>
        </p:txBody>
      </p:sp>
      <p:graphicFrame>
        <p:nvGraphicFramePr>
          <p:cNvPr id="3" name="Chart 0">
            <a:extLst>
              <a:ext uri="{FF2B5EF4-FFF2-40B4-BE49-F238E27FC236}">
                <a16:creationId xmlns:a16="http://schemas.microsoft.com/office/drawing/2014/main" id="{9AB22070-750B-98F0-0DB0-FA403E85D6F8}"/>
              </a:ext>
            </a:extLst>
          </p:cNvPr>
          <p:cNvGraphicFramePr/>
          <p:nvPr/>
        </p:nvGraphicFramePr>
        <p:xfrm>
          <a:off x="274320" y="1051560"/>
          <a:ext cx="4754880" cy="384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Shape 2">
            <a:extLst>
              <a:ext uri="{FF2B5EF4-FFF2-40B4-BE49-F238E27FC236}">
                <a16:creationId xmlns:a16="http://schemas.microsoft.com/office/drawing/2014/main" id="{DDEDA3D8-6B43-0986-9681-3CC1E2F50985}"/>
              </a:ext>
            </a:extLst>
          </p:cNvPr>
          <p:cNvSpPr/>
          <p:nvPr/>
        </p:nvSpPr>
        <p:spPr>
          <a:xfrm>
            <a:off x="5303520" y="1097280"/>
            <a:ext cx="3566160" cy="658368"/>
          </a:xfrm>
          <a:prstGeom prst="rect">
            <a:avLst/>
          </a:prstGeom>
          <a:solidFill>
            <a:srgbClr val="1F3864"/>
          </a:solidFill>
          <a:ln w="12700">
            <a:solidFill>
              <a:srgbClr val="1F3864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EC473FBA-E3DE-913C-A57B-84C9A8E90A84}"/>
              </a:ext>
            </a:extLst>
          </p:cNvPr>
          <p:cNvSpPr/>
          <p:nvPr/>
        </p:nvSpPr>
        <p:spPr>
          <a:xfrm>
            <a:off x="5440680" y="1143000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HPP / Bulan</a:t>
            </a:r>
            <a:endParaRPr lang="en-US" sz="1000" dirty="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375BC424-4A42-351B-1A94-AD032F1C5C3F}"/>
              </a:ext>
            </a:extLst>
          </p:cNvPr>
          <p:cNvSpPr/>
          <p:nvPr/>
        </p:nvSpPr>
        <p:spPr>
          <a:xfrm>
            <a:off x="5440680" y="1399032"/>
            <a:ext cx="3291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Rp1.271.500</a:t>
            </a:r>
            <a:endParaRPr lang="en-US" sz="1800" dirty="0"/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84538CB2-484F-3372-7318-8BDCA65E3770}"/>
              </a:ext>
            </a:extLst>
          </p:cNvPr>
          <p:cNvSpPr/>
          <p:nvPr/>
        </p:nvSpPr>
        <p:spPr>
          <a:xfrm>
            <a:off x="5303520" y="1865376"/>
            <a:ext cx="3566160" cy="658368"/>
          </a:xfrm>
          <a:prstGeom prst="rect">
            <a:avLst/>
          </a:prstGeom>
          <a:solidFill>
            <a:srgbClr val="2E75B6"/>
          </a:solidFill>
          <a:ln w="12700">
            <a:solidFill>
              <a:srgbClr val="2E75B6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421211A8-35EA-79B9-763C-ABA8D18E2875}"/>
              </a:ext>
            </a:extLst>
          </p:cNvPr>
          <p:cNvSpPr/>
          <p:nvPr/>
        </p:nvSpPr>
        <p:spPr>
          <a:xfrm>
            <a:off x="5440680" y="1911096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HPP per User Aktif</a:t>
            </a:r>
            <a:endParaRPr lang="en-US" sz="1000" dirty="0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CEE331CC-5751-6206-BE60-05D0015F3D17}"/>
              </a:ext>
            </a:extLst>
          </p:cNvPr>
          <p:cNvSpPr/>
          <p:nvPr/>
        </p:nvSpPr>
        <p:spPr>
          <a:xfrm>
            <a:off x="5440680" y="2167128"/>
            <a:ext cx="3291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Rp636</a:t>
            </a:r>
            <a:endParaRPr lang="en-US" sz="1800" dirty="0"/>
          </a:p>
        </p:txBody>
      </p:sp>
      <p:sp>
        <p:nvSpPr>
          <p:cNvPr id="10" name="Shape 8">
            <a:extLst>
              <a:ext uri="{FF2B5EF4-FFF2-40B4-BE49-F238E27FC236}">
                <a16:creationId xmlns:a16="http://schemas.microsoft.com/office/drawing/2014/main" id="{DAE59BC9-709B-F943-24C9-EEFAE7A229DB}"/>
              </a:ext>
            </a:extLst>
          </p:cNvPr>
          <p:cNvSpPr/>
          <p:nvPr/>
        </p:nvSpPr>
        <p:spPr>
          <a:xfrm>
            <a:off x="5303520" y="2633472"/>
            <a:ext cx="3566160" cy="658368"/>
          </a:xfrm>
          <a:prstGeom prst="rect">
            <a:avLst/>
          </a:prstGeom>
          <a:solidFill>
            <a:srgbClr val="1E6B2E"/>
          </a:solidFill>
          <a:ln w="12700">
            <a:solidFill>
              <a:srgbClr val="1E6B2E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2DA8BE21-C446-82EF-FCBF-FE762EA6679C}"/>
              </a:ext>
            </a:extLst>
          </p:cNvPr>
          <p:cNvSpPr/>
          <p:nvPr/>
        </p:nvSpPr>
        <p:spPr>
          <a:xfrm>
            <a:off x="5440680" y="2679192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Pendapatan (160 premium)</a:t>
            </a:r>
            <a:endParaRPr lang="en-US" sz="1000" dirty="0"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DFFF8D59-74F1-DFB5-B14E-55114947F789}"/>
              </a:ext>
            </a:extLst>
          </p:cNvPr>
          <p:cNvSpPr/>
          <p:nvPr/>
        </p:nvSpPr>
        <p:spPr>
          <a:xfrm>
            <a:off x="5440680" y="2935224"/>
            <a:ext cx="3291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Rp3.200.000</a:t>
            </a:r>
            <a:endParaRPr lang="en-US" sz="1800" dirty="0"/>
          </a:p>
        </p:txBody>
      </p:sp>
      <p:sp>
        <p:nvSpPr>
          <p:cNvPr id="13" name="Shape 11">
            <a:extLst>
              <a:ext uri="{FF2B5EF4-FFF2-40B4-BE49-F238E27FC236}">
                <a16:creationId xmlns:a16="http://schemas.microsoft.com/office/drawing/2014/main" id="{5A373F58-EA74-BE8B-88BC-9E16B764B1E9}"/>
              </a:ext>
            </a:extLst>
          </p:cNvPr>
          <p:cNvSpPr/>
          <p:nvPr/>
        </p:nvSpPr>
        <p:spPr>
          <a:xfrm>
            <a:off x="5303520" y="3401568"/>
            <a:ext cx="3566160" cy="658368"/>
          </a:xfrm>
          <a:prstGeom prst="rect">
            <a:avLst/>
          </a:prstGeom>
          <a:solidFill>
            <a:srgbClr val="C55A11"/>
          </a:solidFill>
          <a:ln w="12700">
            <a:solidFill>
              <a:srgbClr val="C55A11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9FE5B67C-9390-96F3-2F4E-8C528E5C73AB}"/>
              </a:ext>
            </a:extLst>
          </p:cNvPr>
          <p:cNvSpPr/>
          <p:nvPr/>
        </p:nvSpPr>
        <p:spPr>
          <a:xfrm>
            <a:off x="5440680" y="3447288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Laba Kotor</a:t>
            </a:r>
            <a:endParaRPr lang="en-US" sz="1000" dirty="0"/>
          </a:p>
        </p:txBody>
      </p:sp>
      <p:sp>
        <p:nvSpPr>
          <p:cNvPr id="15" name="Text 13">
            <a:extLst>
              <a:ext uri="{FF2B5EF4-FFF2-40B4-BE49-F238E27FC236}">
                <a16:creationId xmlns:a16="http://schemas.microsoft.com/office/drawing/2014/main" id="{083D02DC-96BA-F9BE-DCF9-39133987C1CD}"/>
              </a:ext>
            </a:extLst>
          </p:cNvPr>
          <p:cNvSpPr/>
          <p:nvPr/>
        </p:nvSpPr>
        <p:spPr>
          <a:xfrm>
            <a:off x="5440680" y="3703320"/>
            <a:ext cx="3291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Rp1.928.500</a:t>
            </a:r>
            <a:endParaRPr lang="en-US" sz="1800" dirty="0"/>
          </a:p>
        </p:txBody>
      </p:sp>
      <p:sp>
        <p:nvSpPr>
          <p:cNvPr id="16" name="Shape 14">
            <a:extLst>
              <a:ext uri="{FF2B5EF4-FFF2-40B4-BE49-F238E27FC236}">
                <a16:creationId xmlns:a16="http://schemas.microsoft.com/office/drawing/2014/main" id="{619C70B8-2180-754F-DBB3-E58183A8CB94}"/>
              </a:ext>
            </a:extLst>
          </p:cNvPr>
          <p:cNvSpPr/>
          <p:nvPr/>
        </p:nvSpPr>
        <p:spPr>
          <a:xfrm>
            <a:off x="5303520" y="4169664"/>
            <a:ext cx="3566160" cy="658368"/>
          </a:xfrm>
          <a:prstGeom prst="rect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7" name="Text 15">
            <a:extLst>
              <a:ext uri="{FF2B5EF4-FFF2-40B4-BE49-F238E27FC236}">
                <a16:creationId xmlns:a16="http://schemas.microsoft.com/office/drawing/2014/main" id="{54D0EB44-7A4A-51B0-70F1-92E219B7E637}"/>
              </a:ext>
            </a:extLst>
          </p:cNvPr>
          <p:cNvSpPr/>
          <p:nvPr/>
        </p:nvSpPr>
        <p:spPr>
          <a:xfrm>
            <a:off x="5440680" y="4215384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Gross Margin</a:t>
            </a:r>
            <a:endParaRPr lang="en-US" sz="1000" dirty="0"/>
          </a:p>
        </p:txBody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A48FB38B-0E55-BA9F-F1B7-D6CC4A67176E}"/>
              </a:ext>
            </a:extLst>
          </p:cNvPr>
          <p:cNvSpPr/>
          <p:nvPr/>
        </p:nvSpPr>
        <p:spPr>
          <a:xfrm>
            <a:off x="5440680" y="4471416"/>
            <a:ext cx="3291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60,3%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5536862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>
            <a:extLst>
              <a:ext uri="{FF2B5EF4-FFF2-40B4-BE49-F238E27FC236}">
                <a16:creationId xmlns:a16="http://schemas.microsoft.com/office/drawing/2014/main" id="{5FC73C4B-07B8-DFFE-4683-B4EBEC71FDB0}"/>
              </a:ext>
            </a:extLst>
          </p:cNvPr>
          <p:cNvSpPr/>
          <p:nvPr/>
        </p:nvSpPr>
        <p:spPr>
          <a:xfrm>
            <a:off x="365760" y="182880"/>
            <a:ext cx="8412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Fixed Cost vs Variable Cost</a:t>
            </a:r>
            <a:endParaRPr lang="en-US" sz="2600" dirty="0"/>
          </a:p>
        </p:txBody>
      </p:sp>
      <p:sp>
        <p:nvSpPr>
          <p:cNvPr id="3" name="Shape 2">
            <a:extLst>
              <a:ext uri="{FF2B5EF4-FFF2-40B4-BE49-F238E27FC236}">
                <a16:creationId xmlns:a16="http://schemas.microsoft.com/office/drawing/2014/main" id="{79EDD9CE-4395-3134-64C1-F26CCAE67BCE}"/>
              </a:ext>
            </a:extLst>
          </p:cNvPr>
          <p:cNvSpPr/>
          <p:nvPr/>
        </p:nvSpPr>
        <p:spPr>
          <a:xfrm>
            <a:off x="274320" y="1097280"/>
            <a:ext cx="4114800" cy="3566160"/>
          </a:xfrm>
          <a:prstGeom prst="rect">
            <a:avLst/>
          </a:prstGeom>
          <a:solidFill>
            <a:srgbClr val="EBF3FB"/>
          </a:solidFill>
          <a:ln w="12700">
            <a:solidFill>
              <a:srgbClr val="2E75B6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4" name="Shape 3">
            <a:extLst>
              <a:ext uri="{FF2B5EF4-FFF2-40B4-BE49-F238E27FC236}">
                <a16:creationId xmlns:a16="http://schemas.microsoft.com/office/drawing/2014/main" id="{BEA080B7-7BD5-AB6A-914E-67454DE005F6}"/>
              </a:ext>
            </a:extLst>
          </p:cNvPr>
          <p:cNvSpPr/>
          <p:nvPr/>
        </p:nvSpPr>
        <p:spPr>
          <a:xfrm>
            <a:off x="274320" y="1097280"/>
            <a:ext cx="4114800" cy="502920"/>
          </a:xfrm>
          <a:prstGeom prst="rect">
            <a:avLst/>
          </a:prstGeom>
          <a:solidFill>
            <a:srgbClr val="2E75B6"/>
          </a:solidFill>
          <a:ln w="12700">
            <a:solidFill>
              <a:srgbClr val="2E75B6"/>
            </a:solidFill>
            <a:prstDash val="solid"/>
          </a:ln>
        </p:spPr>
      </p:sp>
      <p:sp>
        <p:nvSpPr>
          <p:cNvPr id="5" name="Text 4">
            <a:extLst>
              <a:ext uri="{FF2B5EF4-FFF2-40B4-BE49-F238E27FC236}">
                <a16:creationId xmlns:a16="http://schemas.microsoft.com/office/drawing/2014/main" id="{0B44334F-7264-A8D8-AF9F-1B48EA2EC0F5}"/>
              </a:ext>
            </a:extLst>
          </p:cNvPr>
          <p:cNvSpPr/>
          <p:nvPr/>
        </p:nvSpPr>
        <p:spPr>
          <a:xfrm>
            <a:off x="320040" y="1115568"/>
            <a:ext cx="4023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FIXED COST</a:t>
            </a:r>
            <a:endParaRPr lang="en-US" sz="1600" dirty="0"/>
          </a:p>
        </p:txBody>
      </p:sp>
      <p:sp>
        <p:nvSpPr>
          <p:cNvPr id="6" name="Text 5">
            <a:extLst>
              <a:ext uri="{FF2B5EF4-FFF2-40B4-BE49-F238E27FC236}">
                <a16:creationId xmlns:a16="http://schemas.microsoft.com/office/drawing/2014/main" id="{F60B5BB1-FECB-3BAA-03F9-1DACE4370340}"/>
              </a:ext>
            </a:extLst>
          </p:cNvPr>
          <p:cNvSpPr/>
          <p:nvPr/>
        </p:nvSpPr>
        <p:spPr>
          <a:xfrm>
            <a:off x="365760" y="1691640"/>
            <a:ext cx="3931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2E75B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Tidak berubah meskipun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b="1" dirty="0">
                <a:solidFill>
                  <a:srgbClr val="2E75B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jumlah pengguna naik/turun</a:t>
            </a:r>
            <a:endParaRPr lang="en-US" sz="1200" dirty="0"/>
          </a:p>
        </p:txBody>
      </p:sp>
      <p:sp>
        <p:nvSpPr>
          <p:cNvPr id="7" name="Text 6">
            <a:extLst>
              <a:ext uri="{FF2B5EF4-FFF2-40B4-BE49-F238E27FC236}">
                <a16:creationId xmlns:a16="http://schemas.microsoft.com/office/drawing/2014/main" id="{76E59714-8240-1540-D4D9-FAECD11EFABF}"/>
              </a:ext>
            </a:extLst>
          </p:cNvPr>
          <p:cNvSpPr/>
          <p:nvPr/>
        </p:nvSpPr>
        <p:spPr>
          <a:xfrm>
            <a:off x="457200" y="2331720"/>
            <a:ext cx="3749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✔  Server &amp; hosting cloud</a:t>
            </a:r>
            <a:endParaRPr lang="en-US" sz="1200" dirty="0"/>
          </a:p>
        </p:txBody>
      </p:sp>
      <p:sp>
        <p:nvSpPr>
          <p:cNvPr id="8" name="Text 7">
            <a:extLst>
              <a:ext uri="{FF2B5EF4-FFF2-40B4-BE49-F238E27FC236}">
                <a16:creationId xmlns:a16="http://schemas.microsoft.com/office/drawing/2014/main" id="{A7488939-781A-0FE9-FCA3-391A0D9C6AE6}"/>
              </a:ext>
            </a:extLst>
          </p:cNvPr>
          <p:cNvSpPr/>
          <p:nvPr/>
        </p:nvSpPr>
        <p:spPr>
          <a:xfrm>
            <a:off x="457200" y="2761488"/>
            <a:ext cx="3749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✔  Domain &amp; SSL</a:t>
            </a:r>
            <a:endParaRPr lang="en-US" sz="1200" dirty="0"/>
          </a:p>
        </p:txBody>
      </p:sp>
      <p:sp>
        <p:nvSpPr>
          <p:cNvPr id="9" name="Text 8">
            <a:extLst>
              <a:ext uri="{FF2B5EF4-FFF2-40B4-BE49-F238E27FC236}">
                <a16:creationId xmlns:a16="http://schemas.microsoft.com/office/drawing/2014/main" id="{05191FA4-356A-EBC9-E178-FB3A8FBFC600}"/>
              </a:ext>
            </a:extLst>
          </p:cNvPr>
          <p:cNvSpPr/>
          <p:nvPr/>
        </p:nvSpPr>
        <p:spPr>
          <a:xfrm>
            <a:off x="457200" y="3191256"/>
            <a:ext cx="3749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✔  Database (paket bulanan)</a:t>
            </a:r>
            <a:endParaRPr lang="en-US" sz="1200" dirty="0"/>
          </a:p>
        </p:txBody>
      </p:sp>
      <p:sp>
        <p:nvSpPr>
          <p:cNvPr id="10" name="Text 9">
            <a:extLst>
              <a:ext uri="{FF2B5EF4-FFF2-40B4-BE49-F238E27FC236}">
                <a16:creationId xmlns:a16="http://schemas.microsoft.com/office/drawing/2014/main" id="{0FCBD01D-2DE6-C08E-6092-9385B73E7594}"/>
              </a:ext>
            </a:extLst>
          </p:cNvPr>
          <p:cNvSpPr/>
          <p:nvPr/>
        </p:nvSpPr>
        <p:spPr>
          <a:xfrm>
            <a:off x="457200" y="3621024"/>
            <a:ext cx="3749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✔  Internet &amp; listrik tim</a:t>
            </a:r>
            <a:endParaRPr lang="en-US" sz="1200" dirty="0"/>
          </a:p>
        </p:txBody>
      </p:sp>
      <p:sp>
        <p:nvSpPr>
          <p:cNvPr id="11" name="Text 10">
            <a:extLst>
              <a:ext uri="{FF2B5EF4-FFF2-40B4-BE49-F238E27FC236}">
                <a16:creationId xmlns:a16="http://schemas.microsoft.com/office/drawing/2014/main" id="{440A3238-F7CC-8C29-E71F-CB36C5FA943E}"/>
              </a:ext>
            </a:extLst>
          </p:cNvPr>
          <p:cNvSpPr/>
          <p:nvPr/>
        </p:nvSpPr>
        <p:spPr>
          <a:xfrm>
            <a:off x="457200" y="4050792"/>
            <a:ext cx="3749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✔  Budget iklan bulanan</a:t>
            </a:r>
            <a:endParaRPr lang="en-US" sz="1200" dirty="0"/>
          </a:p>
        </p:txBody>
      </p:sp>
      <p:sp>
        <p:nvSpPr>
          <p:cNvPr id="12" name="Shape 11">
            <a:extLst>
              <a:ext uri="{FF2B5EF4-FFF2-40B4-BE49-F238E27FC236}">
                <a16:creationId xmlns:a16="http://schemas.microsoft.com/office/drawing/2014/main" id="{A3598973-3671-E9B1-5558-DD51A16BFCB8}"/>
              </a:ext>
            </a:extLst>
          </p:cNvPr>
          <p:cNvSpPr/>
          <p:nvPr/>
        </p:nvSpPr>
        <p:spPr>
          <a:xfrm>
            <a:off x="4114800" y="2377440"/>
            <a:ext cx="914400" cy="914400"/>
          </a:xfrm>
          <a:prstGeom prst="ellipse">
            <a:avLst/>
          </a:prstGeom>
          <a:solidFill>
            <a:srgbClr val="1F3864"/>
          </a:solidFill>
          <a:ln w="12700">
            <a:solidFill>
              <a:srgbClr val="F4B942"/>
            </a:solidFill>
            <a:prstDash val="solid"/>
          </a:ln>
        </p:spPr>
      </p:sp>
      <p:sp>
        <p:nvSpPr>
          <p:cNvPr id="13" name="Text 12">
            <a:extLst>
              <a:ext uri="{FF2B5EF4-FFF2-40B4-BE49-F238E27FC236}">
                <a16:creationId xmlns:a16="http://schemas.microsoft.com/office/drawing/2014/main" id="{95D619AD-D88D-EFD3-3508-914E3CE0A64F}"/>
              </a:ext>
            </a:extLst>
          </p:cNvPr>
          <p:cNvSpPr/>
          <p:nvPr/>
        </p:nvSpPr>
        <p:spPr>
          <a:xfrm>
            <a:off x="4114800" y="2468880"/>
            <a:ext cx="914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VS</a:t>
            </a:r>
            <a:endParaRPr lang="en-US" sz="1800" dirty="0"/>
          </a:p>
        </p:txBody>
      </p:sp>
      <p:sp>
        <p:nvSpPr>
          <p:cNvPr id="14" name="Shape 13">
            <a:extLst>
              <a:ext uri="{FF2B5EF4-FFF2-40B4-BE49-F238E27FC236}">
                <a16:creationId xmlns:a16="http://schemas.microsoft.com/office/drawing/2014/main" id="{BCDD29E2-C685-7D11-2E1A-85A79A778D2B}"/>
              </a:ext>
            </a:extLst>
          </p:cNvPr>
          <p:cNvSpPr/>
          <p:nvPr/>
        </p:nvSpPr>
        <p:spPr>
          <a:xfrm>
            <a:off x="4754880" y="1097280"/>
            <a:ext cx="4114800" cy="3566160"/>
          </a:xfrm>
          <a:prstGeom prst="rect">
            <a:avLst/>
          </a:prstGeom>
          <a:solidFill>
            <a:srgbClr val="FFF0E6"/>
          </a:solidFill>
          <a:ln w="12700">
            <a:solidFill>
              <a:srgbClr val="C55A11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5" name="Shape 14">
            <a:extLst>
              <a:ext uri="{FF2B5EF4-FFF2-40B4-BE49-F238E27FC236}">
                <a16:creationId xmlns:a16="http://schemas.microsoft.com/office/drawing/2014/main" id="{80C78C53-B0A8-CACF-8215-84E44C673DC7}"/>
              </a:ext>
            </a:extLst>
          </p:cNvPr>
          <p:cNvSpPr/>
          <p:nvPr/>
        </p:nvSpPr>
        <p:spPr>
          <a:xfrm>
            <a:off x="4754880" y="1097280"/>
            <a:ext cx="4114800" cy="502920"/>
          </a:xfrm>
          <a:prstGeom prst="rect">
            <a:avLst/>
          </a:prstGeom>
          <a:solidFill>
            <a:srgbClr val="C55A11"/>
          </a:solidFill>
          <a:ln w="12700">
            <a:solidFill>
              <a:srgbClr val="C55A11"/>
            </a:solidFill>
            <a:prstDash val="solid"/>
          </a:ln>
        </p:spPr>
      </p:sp>
      <p:sp>
        <p:nvSpPr>
          <p:cNvPr id="16" name="Text 15">
            <a:extLst>
              <a:ext uri="{FF2B5EF4-FFF2-40B4-BE49-F238E27FC236}">
                <a16:creationId xmlns:a16="http://schemas.microsoft.com/office/drawing/2014/main" id="{7C335860-CE36-B217-032F-E41824B40534}"/>
              </a:ext>
            </a:extLst>
          </p:cNvPr>
          <p:cNvSpPr/>
          <p:nvPr/>
        </p:nvSpPr>
        <p:spPr>
          <a:xfrm>
            <a:off x="4800600" y="1115568"/>
            <a:ext cx="4023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VARIABLE COST</a:t>
            </a:r>
            <a:endParaRPr lang="en-US" sz="1600" dirty="0"/>
          </a:p>
        </p:txBody>
      </p:sp>
      <p:sp>
        <p:nvSpPr>
          <p:cNvPr id="17" name="Text 16">
            <a:extLst>
              <a:ext uri="{FF2B5EF4-FFF2-40B4-BE49-F238E27FC236}">
                <a16:creationId xmlns:a16="http://schemas.microsoft.com/office/drawing/2014/main" id="{D945342D-231E-57B8-B013-725CBBE190B3}"/>
              </a:ext>
            </a:extLst>
          </p:cNvPr>
          <p:cNvSpPr/>
          <p:nvPr/>
        </p:nvSpPr>
        <p:spPr>
          <a:xfrm>
            <a:off x="4800600" y="1691640"/>
            <a:ext cx="3931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C55A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Naik seiring bertambahnya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b="1" dirty="0">
                <a:solidFill>
                  <a:srgbClr val="C55A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pengguna atau transaksi</a:t>
            </a:r>
            <a:endParaRPr lang="en-US" sz="1200" dirty="0"/>
          </a:p>
        </p:txBody>
      </p:sp>
      <p:sp>
        <p:nvSpPr>
          <p:cNvPr id="18" name="Text 17">
            <a:extLst>
              <a:ext uri="{FF2B5EF4-FFF2-40B4-BE49-F238E27FC236}">
                <a16:creationId xmlns:a16="http://schemas.microsoft.com/office/drawing/2014/main" id="{058FDBAA-FFD0-1DE2-2688-BF2659F78A54}"/>
              </a:ext>
            </a:extLst>
          </p:cNvPr>
          <p:cNvSpPr/>
          <p:nvPr/>
        </p:nvSpPr>
        <p:spPr>
          <a:xfrm>
            <a:off x="4846320" y="2331720"/>
            <a:ext cx="3749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⚡  Gemini API per request</a:t>
            </a:r>
            <a:endParaRPr lang="en-US" sz="1200" dirty="0"/>
          </a:p>
        </p:txBody>
      </p:sp>
      <p:sp>
        <p:nvSpPr>
          <p:cNvPr id="19" name="Text 18">
            <a:extLst>
              <a:ext uri="{FF2B5EF4-FFF2-40B4-BE49-F238E27FC236}">
                <a16:creationId xmlns:a16="http://schemas.microsoft.com/office/drawing/2014/main" id="{5A622445-7C72-7662-0070-41A0FF5F453E}"/>
              </a:ext>
            </a:extLst>
          </p:cNvPr>
          <p:cNvSpPr/>
          <p:nvPr/>
        </p:nvSpPr>
        <p:spPr>
          <a:xfrm>
            <a:off x="4846320" y="2761488"/>
            <a:ext cx="3749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⚡  OpenAI API (user premium)</a:t>
            </a:r>
            <a:endParaRPr lang="en-US" sz="1200" dirty="0"/>
          </a:p>
        </p:txBody>
      </p:sp>
      <p:sp>
        <p:nvSpPr>
          <p:cNvPr id="20" name="Text 19">
            <a:extLst>
              <a:ext uri="{FF2B5EF4-FFF2-40B4-BE49-F238E27FC236}">
                <a16:creationId xmlns:a16="http://schemas.microsoft.com/office/drawing/2014/main" id="{993F80BC-C96C-8CB4-546B-695F41188ADB}"/>
              </a:ext>
            </a:extLst>
          </p:cNvPr>
          <p:cNvSpPr/>
          <p:nvPr/>
        </p:nvSpPr>
        <p:spPr>
          <a:xfrm>
            <a:off x="4846320" y="3191256"/>
            <a:ext cx="3749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⚡  OCR per scan struk</a:t>
            </a:r>
            <a:endParaRPr lang="en-US" sz="1200" dirty="0"/>
          </a:p>
        </p:txBody>
      </p:sp>
      <p:sp>
        <p:nvSpPr>
          <p:cNvPr id="21" name="Text 20">
            <a:extLst>
              <a:ext uri="{FF2B5EF4-FFF2-40B4-BE49-F238E27FC236}">
                <a16:creationId xmlns:a16="http://schemas.microsoft.com/office/drawing/2014/main" id="{920531E0-0775-A330-EB37-10E0F052C349}"/>
              </a:ext>
            </a:extLst>
          </p:cNvPr>
          <p:cNvSpPr/>
          <p:nvPr/>
        </p:nvSpPr>
        <p:spPr>
          <a:xfrm>
            <a:off x="4846320" y="3621024"/>
            <a:ext cx="3749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⚡  Email per kiriman</a:t>
            </a:r>
            <a:endParaRPr lang="en-US" sz="1200" dirty="0"/>
          </a:p>
        </p:txBody>
      </p:sp>
      <p:sp>
        <p:nvSpPr>
          <p:cNvPr id="22" name="Text 21">
            <a:extLst>
              <a:ext uri="{FF2B5EF4-FFF2-40B4-BE49-F238E27FC236}">
                <a16:creationId xmlns:a16="http://schemas.microsoft.com/office/drawing/2014/main" id="{DA9882BE-2B63-7114-ECD9-6F8DA50B7C08}"/>
              </a:ext>
            </a:extLst>
          </p:cNvPr>
          <p:cNvSpPr/>
          <p:nvPr/>
        </p:nvSpPr>
        <p:spPr>
          <a:xfrm>
            <a:off x="4846320" y="4050792"/>
            <a:ext cx="3749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⚡  Notifikasi per pengiriman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41742741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>
            <a:extLst>
              <a:ext uri="{FF2B5EF4-FFF2-40B4-BE49-F238E27FC236}">
                <a16:creationId xmlns:a16="http://schemas.microsoft.com/office/drawing/2014/main" id="{62F3414B-F9FE-E572-9F49-754B8679353F}"/>
              </a:ext>
            </a:extLst>
          </p:cNvPr>
          <p:cNvSpPr/>
          <p:nvPr/>
        </p:nvSpPr>
        <p:spPr>
          <a:xfrm>
            <a:off x="365760" y="182880"/>
            <a:ext cx="8412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Klasifikasi Biaya Kosfunds — FC vs VC</a:t>
            </a:r>
            <a:endParaRPr lang="en-US" sz="2600" dirty="0"/>
          </a:p>
        </p:txBody>
      </p:sp>
      <p:sp>
        <p:nvSpPr>
          <p:cNvPr id="3" name="Shape 2">
            <a:extLst>
              <a:ext uri="{FF2B5EF4-FFF2-40B4-BE49-F238E27FC236}">
                <a16:creationId xmlns:a16="http://schemas.microsoft.com/office/drawing/2014/main" id="{9B4C8A50-C735-8066-34E2-409C3CFCF970}"/>
              </a:ext>
            </a:extLst>
          </p:cNvPr>
          <p:cNvSpPr/>
          <p:nvPr/>
        </p:nvSpPr>
        <p:spPr>
          <a:xfrm>
            <a:off x="142240" y="900176"/>
            <a:ext cx="2926080" cy="384048"/>
          </a:xfrm>
          <a:prstGeom prst="rect">
            <a:avLst/>
          </a:prstGeom>
          <a:solidFill>
            <a:srgbClr val="1F3864"/>
          </a:solidFill>
          <a:ln w="12700">
            <a:solidFill>
              <a:srgbClr val="1F3864"/>
            </a:solidFill>
            <a:prstDash val="solid"/>
          </a:ln>
        </p:spPr>
      </p:sp>
      <p:sp>
        <p:nvSpPr>
          <p:cNvPr id="4" name="Text 3">
            <a:extLst>
              <a:ext uri="{FF2B5EF4-FFF2-40B4-BE49-F238E27FC236}">
                <a16:creationId xmlns:a16="http://schemas.microsoft.com/office/drawing/2014/main" id="{C1EC1963-7D44-2EC4-EC97-7BDF1566541F}"/>
              </a:ext>
            </a:extLst>
          </p:cNvPr>
          <p:cNvSpPr/>
          <p:nvPr/>
        </p:nvSpPr>
        <p:spPr>
          <a:xfrm>
            <a:off x="187960" y="918464"/>
            <a:ext cx="2834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Komponen Biaya</a:t>
            </a:r>
            <a:endParaRPr lang="en-US" sz="1100" dirty="0"/>
          </a:p>
        </p:txBody>
      </p:sp>
      <p:sp>
        <p:nvSpPr>
          <p:cNvPr id="5" name="Shape 4">
            <a:extLst>
              <a:ext uri="{FF2B5EF4-FFF2-40B4-BE49-F238E27FC236}">
                <a16:creationId xmlns:a16="http://schemas.microsoft.com/office/drawing/2014/main" id="{3A96335B-2C2A-AEBF-A8CC-B8BA0CB101AB}"/>
              </a:ext>
            </a:extLst>
          </p:cNvPr>
          <p:cNvSpPr/>
          <p:nvPr/>
        </p:nvSpPr>
        <p:spPr>
          <a:xfrm>
            <a:off x="3068320" y="900176"/>
            <a:ext cx="1371600" cy="384048"/>
          </a:xfrm>
          <a:prstGeom prst="rect">
            <a:avLst/>
          </a:prstGeom>
          <a:solidFill>
            <a:srgbClr val="1F3864"/>
          </a:solidFill>
          <a:ln w="12700">
            <a:solidFill>
              <a:srgbClr val="1F3864"/>
            </a:solidFill>
            <a:prstDash val="solid"/>
          </a:ln>
        </p:spPr>
      </p:sp>
      <p:sp>
        <p:nvSpPr>
          <p:cNvPr id="6" name="Text 5">
            <a:extLst>
              <a:ext uri="{FF2B5EF4-FFF2-40B4-BE49-F238E27FC236}">
                <a16:creationId xmlns:a16="http://schemas.microsoft.com/office/drawing/2014/main" id="{009F016D-DEF9-8205-F9B5-ABEC5929E942}"/>
              </a:ext>
            </a:extLst>
          </p:cNvPr>
          <p:cNvSpPr/>
          <p:nvPr/>
        </p:nvSpPr>
        <p:spPr>
          <a:xfrm>
            <a:off x="3114040" y="918464"/>
            <a:ext cx="12801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Rp/Bulan</a:t>
            </a:r>
            <a:endParaRPr lang="en-US" sz="1100" dirty="0"/>
          </a:p>
        </p:txBody>
      </p:sp>
      <p:sp>
        <p:nvSpPr>
          <p:cNvPr id="7" name="Shape 6">
            <a:extLst>
              <a:ext uri="{FF2B5EF4-FFF2-40B4-BE49-F238E27FC236}">
                <a16:creationId xmlns:a16="http://schemas.microsoft.com/office/drawing/2014/main" id="{DEC100FB-CBD0-B69F-F806-D4DCB79DBD4E}"/>
              </a:ext>
            </a:extLst>
          </p:cNvPr>
          <p:cNvSpPr/>
          <p:nvPr/>
        </p:nvSpPr>
        <p:spPr>
          <a:xfrm>
            <a:off x="4439920" y="900176"/>
            <a:ext cx="1280160" cy="384048"/>
          </a:xfrm>
          <a:prstGeom prst="rect">
            <a:avLst/>
          </a:prstGeom>
          <a:solidFill>
            <a:srgbClr val="1F3864"/>
          </a:solidFill>
          <a:ln w="12700">
            <a:solidFill>
              <a:srgbClr val="1F3864"/>
            </a:solidFill>
            <a:prstDash val="solid"/>
          </a:ln>
        </p:spPr>
      </p:sp>
      <p:sp>
        <p:nvSpPr>
          <p:cNvPr id="8" name="Text 7">
            <a:extLst>
              <a:ext uri="{FF2B5EF4-FFF2-40B4-BE49-F238E27FC236}">
                <a16:creationId xmlns:a16="http://schemas.microsoft.com/office/drawing/2014/main" id="{49F8732E-16B9-9928-8F24-015BCE6114F3}"/>
              </a:ext>
            </a:extLst>
          </p:cNvPr>
          <p:cNvSpPr/>
          <p:nvPr/>
        </p:nvSpPr>
        <p:spPr>
          <a:xfrm>
            <a:off x="4485640" y="918464"/>
            <a:ext cx="1188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Kategori</a:t>
            </a:r>
            <a:endParaRPr lang="en-US" sz="1100" dirty="0"/>
          </a:p>
        </p:txBody>
      </p:sp>
      <p:sp>
        <p:nvSpPr>
          <p:cNvPr id="9" name="Shape 8">
            <a:extLst>
              <a:ext uri="{FF2B5EF4-FFF2-40B4-BE49-F238E27FC236}">
                <a16:creationId xmlns:a16="http://schemas.microsoft.com/office/drawing/2014/main" id="{44DEC8A4-6678-0655-707F-648E1E79780B}"/>
              </a:ext>
            </a:extLst>
          </p:cNvPr>
          <p:cNvSpPr/>
          <p:nvPr/>
        </p:nvSpPr>
        <p:spPr>
          <a:xfrm>
            <a:off x="5720080" y="900176"/>
            <a:ext cx="3200400" cy="384048"/>
          </a:xfrm>
          <a:prstGeom prst="rect">
            <a:avLst/>
          </a:prstGeom>
          <a:solidFill>
            <a:srgbClr val="1F3864"/>
          </a:solidFill>
          <a:ln w="12700">
            <a:solidFill>
              <a:srgbClr val="1F3864"/>
            </a:solidFill>
            <a:prstDash val="solid"/>
          </a:ln>
        </p:spPr>
      </p:sp>
      <p:sp>
        <p:nvSpPr>
          <p:cNvPr id="10" name="Text 9">
            <a:extLst>
              <a:ext uri="{FF2B5EF4-FFF2-40B4-BE49-F238E27FC236}">
                <a16:creationId xmlns:a16="http://schemas.microsoft.com/office/drawing/2014/main" id="{B1FDE8CB-94A6-9832-CFAE-8A3E93F606BD}"/>
              </a:ext>
            </a:extLst>
          </p:cNvPr>
          <p:cNvSpPr/>
          <p:nvPr/>
        </p:nvSpPr>
        <p:spPr>
          <a:xfrm>
            <a:off x="5765800" y="918464"/>
            <a:ext cx="31089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Kenapa?</a:t>
            </a:r>
            <a:endParaRPr lang="en-US" sz="1100" dirty="0"/>
          </a:p>
        </p:txBody>
      </p:sp>
      <p:sp>
        <p:nvSpPr>
          <p:cNvPr id="11" name="Shape 10">
            <a:extLst>
              <a:ext uri="{FF2B5EF4-FFF2-40B4-BE49-F238E27FC236}">
                <a16:creationId xmlns:a16="http://schemas.microsoft.com/office/drawing/2014/main" id="{A9D660D4-3830-CFCA-2172-B31C485787AD}"/>
              </a:ext>
            </a:extLst>
          </p:cNvPr>
          <p:cNvSpPr/>
          <p:nvPr/>
        </p:nvSpPr>
        <p:spPr>
          <a:xfrm>
            <a:off x="142240" y="1293368"/>
            <a:ext cx="2926080" cy="329184"/>
          </a:xfrm>
          <a:prstGeom prst="rect">
            <a:avLst/>
          </a:prstGeom>
          <a:solidFill>
            <a:srgbClr val="EBF3FB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12" name="Text 11">
            <a:extLst>
              <a:ext uri="{FF2B5EF4-FFF2-40B4-BE49-F238E27FC236}">
                <a16:creationId xmlns:a16="http://schemas.microsoft.com/office/drawing/2014/main" id="{2DA71874-E61A-2847-E609-ED69C123FE63}"/>
              </a:ext>
            </a:extLst>
          </p:cNvPr>
          <p:cNvSpPr/>
          <p:nvPr/>
        </p:nvSpPr>
        <p:spPr>
          <a:xfrm>
            <a:off x="187960" y="1329944"/>
            <a:ext cx="2834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Hosting Cloud</a:t>
            </a:r>
            <a:endParaRPr lang="en-US" sz="1000" dirty="0"/>
          </a:p>
        </p:txBody>
      </p:sp>
      <p:sp>
        <p:nvSpPr>
          <p:cNvPr id="13" name="Shape 12">
            <a:extLst>
              <a:ext uri="{FF2B5EF4-FFF2-40B4-BE49-F238E27FC236}">
                <a16:creationId xmlns:a16="http://schemas.microsoft.com/office/drawing/2014/main" id="{A7BD6A62-AE8B-E8F1-A6BA-75C2892420EA}"/>
              </a:ext>
            </a:extLst>
          </p:cNvPr>
          <p:cNvSpPr/>
          <p:nvPr/>
        </p:nvSpPr>
        <p:spPr>
          <a:xfrm>
            <a:off x="3068320" y="1293368"/>
            <a:ext cx="1371600" cy="329184"/>
          </a:xfrm>
          <a:prstGeom prst="rect">
            <a:avLst/>
          </a:prstGeom>
          <a:solidFill>
            <a:srgbClr val="EBF3FB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14" name="Text 13">
            <a:extLst>
              <a:ext uri="{FF2B5EF4-FFF2-40B4-BE49-F238E27FC236}">
                <a16:creationId xmlns:a16="http://schemas.microsoft.com/office/drawing/2014/main" id="{2A9FB7F9-D01E-4369-E0C9-73188447805C}"/>
              </a:ext>
            </a:extLst>
          </p:cNvPr>
          <p:cNvSpPr/>
          <p:nvPr/>
        </p:nvSpPr>
        <p:spPr>
          <a:xfrm>
            <a:off x="3114040" y="1329944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128.000</a:t>
            </a:r>
            <a:endParaRPr lang="en-US" sz="1000" dirty="0"/>
          </a:p>
        </p:txBody>
      </p:sp>
      <p:sp>
        <p:nvSpPr>
          <p:cNvPr id="15" name="Shape 14">
            <a:extLst>
              <a:ext uri="{FF2B5EF4-FFF2-40B4-BE49-F238E27FC236}">
                <a16:creationId xmlns:a16="http://schemas.microsoft.com/office/drawing/2014/main" id="{1BB34F3A-2133-B4E7-C381-DBDC9993519E}"/>
              </a:ext>
            </a:extLst>
          </p:cNvPr>
          <p:cNvSpPr/>
          <p:nvPr/>
        </p:nvSpPr>
        <p:spPr>
          <a:xfrm>
            <a:off x="4439920" y="1293368"/>
            <a:ext cx="1280160" cy="329184"/>
          </a:xfrm>
          <a:prstGeom prst="rect">
            <a:avLst/>
          </a:prstGeom>
          <a:solidFill>
            <a:srgbClr val="2E75B6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16" name="Text 15">
            <a:extLst>
              <a:ext uri="{FF2B5EF4-FFF2-40B4-BE49-F238E27FC236}">
                <a16:creationId xmlns:a16="http://schemas.microsoft.com/office/drawing/2014/main" id="{22BFFA69-7215-35BF-DED3-9F44ABF111D5}"/>
              </a:ext>
            </a:extLst>
          </p:cNvPr>
          <p:cNvSpPr/>
          <p:nvPr/>
        </p:nvSpPr>
        <p:spPr>
          <a:xfrm>
            <a:off x="4485640" y="1329944"/>
            <a:ext cx="1188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FC</a:t>
            </a:r>
            <a:endParaRPr lang="en-US" sz="1000" dirty="0"/>
          </a:p>
        </p:txBody>
      </p:sp>
      <p:sp>
        <p:nvSpPr>
          <p:cNvPr id="17" name="Shape 16">
            <a:extLst>
              <a:ext uri="{FF2B5EF4-FFF2-40B4-BE49-F238E27FC236}">
                <a16:creationId xmlns:a16="http://schemas.microsoft.com/office/drawing/2014/main" id="{6C5F83CD-B377-E47B-8F4F-492DC9AD6A2C}"/>
              </a:ext>
            </a:extLst>
          </p:cNvPr>
          <p:cNvSpPr/>
          <p:nvPr/>
        </p:nvSpPr>
        <p:spPr>
          <a:xfrm>
            <a:off x="5720080" y="1293368"/>
            <a:ext cx="3200400" cy="329184"/>
          </a:xfrm>
          <a:prstGeom prst="rect">
            <a:avLst/>
          </a:prstGeom>
          <a:solidFill>
            <a:srgbClr val="EBF3FB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18" name="Text 17">
            <a:extLst>
              <a:ext uri="{FF2B5EF4-FFF2-40B4-BE49-F238E27FC236}">
                <a16:creationId xmlns:a16="http://schemas.microsoft.com/office/drawing/2014/main" id="{6EF3E539-9A15-19CD-425F-C6603AC76F7E}"/>
              </a:ext>
            </a:extLst>
          </p:cNvPr>
          <p:cNvSpPr/>
          <p:nvPr/>
        </p:nvSpPr>
        <p:spPr>
          <a:xfrm>
            <a:off x="5765800" y="1329944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Paket bulanan tetap</a:t>
            </a:r>
            <a:endParaRPr lang="en-US" sz="1000" dirty="0"/>
          </a:p>
        </p:txBody>
      </p:sp>
      <p:sp>
        <p:nvSpPr>
          <p:cNvPr id="19" name="Shape 18">
            <a:extLst>
              <a:ext uri="{FF2B5EF4-FFF2-40B4-BE49-F238E27FC236}">
                <a16:creationId xmlns:a16="http://schemas.microsoft.com/office/drawing/2014/main" id="{8EAFA2F3-88DA-2546-256C-3A3078F6099B}"/>
              </a:ext>
            </a:extLst>
          </p:cNvPr>
          <p:cNvSpPr/>
          <p:nvPr/>
        </p:nvSpPr>
        <p:spPr>
          <a:xfrm>
            <a:off x="142240" y="1640840"/>
            <a:ext cx="2926080" cy="329184"/>
          </a:xfrm>
          <a:prstGeom prst="rect">
            <a:avLst/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20" name="Text 19">
            <a:extLst>
              <a:ext uri="{FF2B5EF4-FFF2-40B4-BE49-F238E27FC236}">
                <a16:creationId xmlns:a16="http://schemas.microsoft.com/office/drawing/2014/main" id="{BA4EC816-EA8A-3C69-FC2D-BE1358C3BF14}"/>
              </a:ext>
            </a:extLst>
          </p:cNvPr>
          <p:cNvSpPr/>
          <p:nvPr/>
        </p:nvSpPr>
        <p:spPr>
          <a:xfrm>
            <a:off x="187960" y="1677416"/>
            <a:ext cx="2834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Domain .id</a:t>
            </a:r>
            <a:endParaRPr lang="en-US" sz="1000" dirty="0"/>
          </a:p>
        </p:txBody>
      </p:sp>
      <p:sp>
        <p:nvSpPr>
          <p:cNvPr id="21" name="Shape 20">
            <a:extLst>
              <a:ext uri="{FF2B5EF4-FFF2-40B4-BE49-F238E27FC236}">
                <a16:creationId xmlns:a16="http://schemas.microsoft.com/office/drawing/2014/main" id="{3FCBAC7E-EDFA-D68D-48FE-71A533F06A8F}"/>
              </a:ext>
            </a:extLst>
          </p:cNvPr>
          <p:cNvSpPr/>
          <p:nvPr/>
        </p:nvSpPr>
        <p:spPr>
          <a:xfrm>
            <a:off x="3068320" y="1640840"/>
            <a:ext cx="1371600" cy="329184"/>
          </a:xfrm>
          <a:prstGeom prst="rect">
            <a:avLst/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22" name="Text 21">
            <a:extLst>
              <a:ext uri="{FF2B5EF4-FFF2-40B4-BE49-F238E27FC236}">
                <a16:creationId xmlns:a16="http://schemas.microsoft.com/office/drawing/2014/main" id="{56EC3E12-FBCC-0C34-19CB-46CBE8E9B42E}"/>
              </a:ext>
            </a:extLst>
          </p:cNvPr>
          <p:cNvSpPr/>
          <p:nvPr/>
        </p:nvSpPr>
        <p:spPr>
          <a:xfrm>
            <a:off x="3114040" y="1677416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12.500</a:t>
            </a:r>
            <a:endParaRPr lang="en-US" sz="1000" dirty="0"/>
          </a:p>
        </p:txBody>
      </p:sp>
      <p:sp>
        <p:nvSpPr>
          <p:cNvPr id="23" name="Shape 22">
            <a:extLst>
              <a:ext uri="{FF2B5EF4-FFF2-40B4-BE49-F238E27FC236}">
                <a16:creationId xmlns:a16="http://schemas.microsoft.com/office/drawing/2014/main" id="{C2855DF6-BA99-0937-BD3E-658D83FD0CBD}"/>
              </a:ext>
            </a:extLst>
          </p:cNvPr>
          <p:cNvSpPr/>
          <p:nvPr/>
        </p:nvSpPr>
        <p:spPr>
          <a:xfrm>
            <a:off x="4439920" y="1640840"/>
            <a:ext cx="1280160" cy="329184"/>
          </a:xfrm>
          <a:prstGeom prst="rect">
            <a:avLst/>
          </a:prstGeom>
          <a:solidFill>
            <a:srgbClr val="2E75B6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24" name="Text 23">
            <a:extLst>
              <a:ext uri="{FF2B5EF4-FFF2-40B4-BE49-F238E27FC236}">
                <a16:creationId xmlns:a16="http://schemas.microsoft.com/office/drawing/2014/main" id="{22B70643-9B6C-C999-378A-1238CF88663A}"/>
              </a:ext>
            </a:extLst>
          </p:cNvPr>
          <p:cNvSpPr/>
          <p:nvPr/>
        </p:nvSpPr>
        <p:spPr>
          <a:xfrm>
            <a:off x="4485640" y="1677416"/>
            <a:ext cx="1188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FC</a:t>
            </a:r>
            <a:endParaRPr lang="en-US" sz="1000" dirty="0"/>
          </a:p>
        </p:txBody>
      </p:sp>
      <p:sp>
        <p:nvSpPr>
          <p:cNvPr id="25" name="Shape 24">
            <a:extLst>
              <a:ext uri="{FF2B5EF4-FFF2-40B4-BE49-F238E27FC236}">
                <a16:creationId xmlns:a16="http://schemas.microsoft.com/office/drawing/2014/main" id="{63EDE723-6B8C-B0C4-1661-447E8CE00EC9}"/>
              </a:ext>
            </a:extLst>
          </p:cNvPr>
          <p:cNvSpPr/>
          <p:nvPr/>
        </p:nvSpPr>
        <p:spPr>
          <a:xfrm>
            <a:off x="5720080" y="1640840"/>
            <a:ext cx="3200400" cy="329184"/>
          </a:xfrm>
          <a:prstGeom prst="rect">
            <a:avLst/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26" name="Text 25">
            <a:extLst>
              <a:ext uri="{FF2B5EF4-FFF2-40B4-BE49-F238E27FC236}">
                <a16:creationId xmlns:a16="http://schemas.microsoft.com/office/drawing/2014/main" id="{E2B733BB-748E-819C-FF58-131D2C19DA43}"/>
              </a:ext>
            </a:extLst>
          </p:cNvPr>
          <p:cNvSpPr/>
          <p:nvPr/>
        </p:nvSpPr>
        <p:spPr>
          <a:xfrm>
            <a:off x="5765800" y="1677416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Biaya per tahun ÷ 12</a:t>
            </a:r>
            <a:endParaRPr lang="en-US" sz="1000" dirty="0"/>
          </a:p>
        </p:txBody>
      </p:sp>
      <p:sp>
        <p:nvSpPr>
          <p:cNvPr id="27" name="Shape 26">
            <a:extLst>
              <a:ext uri="{FF2B5EF4-FFF2-40B4-BE49-F238E27FC236}">
                <a16:creationId xmlns:a16="http://schemas.microsoft.com/office/drawing/2014/main" id="{3C34F9CF-2F10-445A-04F6-C4A9BABA108C}"/>
              </a:ext>
            </a:extLst>
          </p:cNvPr>
          <p:cNvSpPr/>
          <p:nvPr/>
        </p:nvSpPr>
        <p:spPr>
          <a:xfrm>
            <a:off x="142240" y="1988312"/>
            <a:ext cx="2926080" cy="329184"/>
          </a:xfrm>
          <a:prstGeom prst="rect">
            <a:avLst/>
          </a:prstGeom>
          <a:solidFill>
            <a:srgbClr val="EBF3FB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28" name="Text 27">
            <a:extLst>
              <a:ext uri="{FF2B5EF4-FFF2-40B4-BE49-F238E27FC236}">
                <a16:creationId xmlns:a16="http://schemas.microsoft.com/office/drawing/2014/main" id="{E604CB61-4371-8AAD-9823-75F3CCDB7F6E}"/>
              </a:ext>
            </a:extLst>
          </p:cNvPr>
          <p:cNvSpPr/>
          <p:nvPr/>
        </p:nvSpPr>
        <p:spPr>
          <a:xfrm>
            <a:off x="187960" y="2024888"/>
            <a:ext cx="2834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Backup Storage</a:t>
            </a:r>
            <a:endParaRPr lang="en-US" sz="1000" dirty="0"/>
          </a:p>
        </p:txBody>
      </p:sp>
      <p:sp>
        <p:nvSpPr>
          <p:cNvPr id="29" name="Shape 28">
            <a:extLst>
              <a:ext uri="{FF2B5EF4-FFF2-40B4-BE49-F238E27FC236}">
                <a16:creationId xmlns:a16="http://schemas.microsoft.com/office/drawing/2014/main" id="{364924A5-3F3D-B516-3089-A4DDE7191AE5}"/>
              </a:ext>
            </a:extLst>
          </p:cNvPr>
          <p:cNvSpPr/>
          <p:nvPr/>
        </p:nvSpPr>
        <p:spPr>
          <a:xfrm>
            <a:off x="3068320" y="1988312"/>
            <a:ext cx="1371600" cy="329184"/>
          </a:xfrm>
          <a:prstGeom prst="rect">
            <a:avLst/>
          </a:prstGeom>
          <a:solidFill>
            <a:srgbClr val="EBF3FB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30" name="Text 29">
            <a:extLst>
              <a:ext uri="{FF2B5EF4-FFF2-40B4-BE49-F238E27FC236}">
                <a16:creationId xmlns:a16="http://schemas.microsoft.com/office/drawing/2014/main" id="{88353112-2585-764E-6FAB-C4457E617562}"/>
              </a:ext>
            </a:extLst>
          </p:cNvPr>
          <p:cNvSpPr/>
          <p:nvPr/>
        </p:nvSpPr>
        <p:spPr>
          <a:xfrm>
            <a:off x="3114040" y="2024888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32.000</a:t>
            </a:r>
            <a:endParaRPr lang="en-US" sz="1000" dirty="0"/>
          </a:p>
        </p:txBody>
      </p:sp>
      <p:sp>
        <p:nvSpPr>
          <p:cNvPr id="31" name="Shape 30">
            <a:extLst>
              <a:ext uri="{FF2B5EF4-FFF2-40B4-BE49-F238E27FC236}">
                <a16:creationId xmlns:a16="http://schemas.microsoft.com/office/drawing/2014/main" id="{C8F800D1-C084-C8DC-7D3B-93CCEAC71663}"/>
              </a:ext>
            </a:extLst>
          </p:cNvPr>
          <p:cNvSpPr/>
          <p:nvPr/>
        </p:nvSpPr>
        <p:spPr>
          <a:xfrm>
            <a:off x="4439920" y="1988312"/>
            <a:ext cx="1280160" cy="329184"/>
          </a:xfrm>
          <a:prstGeom prst="rect">
            <a:avLst/>
          </a:prstGeom>
          <a:solidFill>
            <a:srgbClr val="2E75B6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32" name="Text 31">
            <a:extLst>
              <a:ext uri="{FF2B5EF4-FFF2-40B4-BE49-F238E27FC236}">
                <a16:creationId xmlns:a16="http://schemas.microsoft.com/office/drawing/2014/main" id="{08D35395-80F5-E83B-000C-18C1FE7AA91D}"/>
              </a:ext>
            </a:extLst>
          </p:cNvPr>
          <p:cNvSpPr/>
          <p:nvPr/>
        </p:nvSpPr>
        <p:spPr>
          <a:xfrm>
            <a:off x="4485640" y="2024888"/>
            <a:ext cx="1188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FC</a:t>
            </a:r>
            <a:endParaRPr lang="en-US" sz="1000" dirty="0"/>
          </a:p>
        </p:txBody>
      </p:sp>
      <p:sp>
        <p:nvSpPr>
          <p:cNvPr id="33" name="Shape 32">
            <a:extLst>
              <a:ext uri="{FF2B5EF4-FFF2-40B4-BE49-F238E27FC236}">
                <a16:creationId xmlns:a16="http://schemas.microsoft.com/office/drawing/2014/main" id="{64C63B91-9359-5334-D175-6B7E19E2CEE2}"/>
              </a:ext>
            </a:extLst>
          </p:cNvPr>
          <p:cNvSpPr/>
          <p:nvPr/>
        </p:nvSpPr>
        <p:spPr>
          <a:xfrm>
            <a:off x="5720080" y="1988312"/>
            <a:ext cx="3200400" cy="329184"/>
          </a:xfrm>
          <a:prstGeom prst="rect">
            <a:avLst/>
          </a:prstGeom>
          <a:solidFill>
            <a:srgbClr val="EBF3FB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34" name="Text 33">
            <a:extLst>
              <a:ext uri="{FF2B5EF4-FFF2-40B4-BE49-F238E27FC236}">
                <a16:creationId xmlns:a16="http://schemas.microsoft.com/office/drawing/2014/main" id="{7592EB35-136C-96D4-61D2-64EFC1BD68E3}"/>
              </a:ext>
            </a:extLst>
          </p:cNvPr>
          <p:cNvSpPr/>
          <p:nvPr/>
        </p:nvSpPr>
        <p:spPr>
          <a:xfrm>
            <a:off x="5765800" y="202488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Kapasitas tetap dlm paket</a:t>
            </a:r>
            <a:endParaRPr lang="en-US" sz="1000" dirty="0"/>
          </a:p>
        </p:txBody>
      </p:sp>
      <p:sp>
        <p:nvSpPr>
          <p:cNvPr id="35" name="Shape 34">
            <a:extLst>
              <a:ext uri="{FF2B5EF4-FFF2-40B4-BE49-F238E27FC236}">
                <a16:creationId xmlns:a16="http://schemas.microsoft.com/office/drawing/2014/main" id="{2DBB2D14-E9A4-078F-31F3-7D35239AB7D8}"/>
              </a:ext>
            </a:extLst>
          </p:cNvPr>
          <p:cNvSpPr/>
          <p:nvPr/>
        </p:nvSpPr>
        <p:spPr>
          <a:xfrm>
            <a:off x="142240" y="2335784"/>
            <a:ext cx="2926080" cy="329184"/>
          </a:xfrm>
          <a:prstGeom prst="rect">
            <a:avLst/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36" name="Text 35">
            <a:extLst>
              <a:ext uri="{FF2B5EF4-FFF2-40B4-BE49-F238E27FC236}">
                <a16:creationId xmlns:a16="http://schemas.microsoft.com/office/drawing/2014/main" id="{12DEC934-BCC2-F29F-7085-BFF154D05CC3}"/>
              </a:ext>
            </a:extLst>
          </p:cNvPr>
          <p:cNvSpPr/>
          <p:nvPr/>
        </p:nvSpPr>
        <p:spPr>
          <a:xfrm>
            <a:off x="187960" y="2372360"/>
            <a:ext cx="2834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Database Supabase</a:t>
            </a:r>
            <a:endParaRPr lang="en-US" sz="1000" dirty="0"/>
          </a:p>
        </p:txBody>
      </p:sp>
      <p:sp>
        <p:nvSpPr>
          <p:cNvPr id="37" name="Shape 36">
            <a:extLst>
              <a:ext uri="{FF2B5EF4-FFF2-40B4-BE49-F238E27FC236}">
                <a16:creationId xmlns:a16="http://schemas.microsoft.com/office/drawing/2014/main" id="{349C2149-A61E-431F-B72F-D650D9EDD723}"/>
              </a:ext>
            </a:extLst>
          </p:cNvPr>
          <p:cNvSpPr/>
          <p:nvPr/>
        </p:nvSpPr>
        <p:spPr>
          <a:xfrm>
            <a:off x="3068320" y="2335784"/>
            <a:ext cx="1371600" cy="329184"/>
          </a:xfrm>
          <a:prstGeom prst="rect">
            <a:avLst/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38" name="Text 37">
            <a:extLst>
              <a:ext uri="{FF2B5EF4-FFF2-40B4-BE49-F238E27FC236}">
                <a16:creationId xmlns:a16="http://schemas.microsoft.com/office/drawing/2014/main" id="{E888BFC0-F1E4-BAD2-B429-A90D7A076394}"/>
              </a:ext>
            </a:extLst>
          </p:cNvPr>
          <p:cNvSpPr/>
          <p:nvPr/>
        </p:nvSpPr>
        <p:spPr>
          <a:xfrm>
            <a:off x="3114040" y="2372360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96.000</a:t>
            </a:r>
            <a:endParaRPr lang="en-US" sz="1000" dirty="0"/>
          </a:p>
        </p:txBody>
      </p:sp>
      <p:sp>
        <p:nvSpPr>
          <p:cNvPr id="39" name="Shape 38">
            <a:extLst>
              <a:ext uri="{FF2B5EF4-FFF2-40B4-BE49-F238E27FC236}">
                <a16:creationId xmlns:a16="http://schemas.microsoft.com/office/drawing/2014/main" id="{664BD6B1-CAAD-7308-6371-D258A6719E2D}"/>
              </a:ext>
            </a:extLst>
          </p:cNvPr>
          <p:cNvSpPr/>
          <p:nvPr/>
        </p:nvSpPr>
        <p:spPr>
          <a:xfrm>
            <a:off x="4439920" y="2335784"/>
            <a:ext cx="1280160" cy="329184"/>
          </a:xfrm>
          <a:prstGeom prst="rect">
            <a:avLst/>
          </a:prstGeom>
          <a:solidFill>
            <a:srgbClr val="2E75B6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40" name="Text 39">
            <a:extLst>
              <a:ext uri="{FF2B5EF4-FFF2-40B4-BE49-F238E27FC236}">
                <a16:creationId xmlns:a16="http://schemas.microsoft.com/office/drawing/2014/main" id="{A4FD5349-8E89-66D9-6313-F370CB76E64F}"/>
              </a:ext>
            </a:extLst>
          </p:cNvPr>
          <p:cNvSpPr/>
          <p:nvPr/>
        </p:nvSpPr>
        <p:spPr>
          <a:xfrm>
            <a:off x="4485640" y="2372360"/>
            <a:ext cx="1188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FC</a:t>
            </a:r>
            <a:endParaRPr lang="en-US" sz="1000" dirty="0"/>
          </a:p>
        </p:txBody>
      </p:sp>
      <p:sp>
        <p:nvSpPr>
          <p:cNvPr id="41" name="Shape 40">
            <a:extLst>
              <a:ext uri="{FF2B5EF4-FFF2-40B4-BE49-F238E27FC236}">
                <a16:creationId xmlns:a16="http://schemas.microsoft.com/office/drawing/2014/main" id="{F66BD66E-2C4E-D5F2-91AE-22A96BE414B6}"/>
              </a:ext>
            </a:extLst>
          </p:cNvPr>
          <p:cNvSpPr/>
          <p:nvPr/>
        </p:nvSpPr>
        <p:spPr>
          <a:xfrm>
            <a:off x="5720080" y="2335784"/>
            <a:ext cx="3200400" cy="329184"/>
          </a:xfrm>
          <a:prstGeom prst="rect">
            <a:avLst/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42" name="Text 41">
            <a:extLst>
              <a:ext uri="{FF2B5EF4-FFF2-40B4-BE49-F238E27FC236}">
                <a16:creationId xmlns:a16="http://schemas.microsoft.com/office/drawing/2014/main" id="{A2187A7A-DA76-B8C7-BC44-E7339E2B0D0D}"/>
              </a:ext>
            </a:extLst>
          </p:cNvPr>
          <p:cNvSpPr/>
          <p:nvPr/>
        </p:nvSpPr>
        <p:spPr>
          <a:xfrm>
            <a:off x="5765800" y="2372360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Paket tetap, naik jika upgrade</a:t>
            </a:r>
            <a:endParaRPr lang="en-US" sz="1000" dirty="0"/>
          </a:p>
        </p:txBody>
      </p:sp>
      <p:sp>
        <p:nvSpPr>
          <p:cNvPr id="43" name="Shape 42">
            <a:extLst>
              <a:ext uri="{FF2B5EF4-FFF2-40B4-BE49-F238E27FC236}">
                <a16:creationId xmlns:a16="http://schemas.microsoft.com/office/drawing/2014/main" id="{17EC5716-19D8-3D1A-C792-696B33F7B226}"/>
              </a:ext>
            </a:extLst>
          </p:cNvPr>
          <p:cNvSpPr/>
          <p:nvPr/>
        </p:nvSpPr>
        <p:spPr>
          <a:xfrm>
            <a:off x="142240" y="2683256"/>
            <a:ext cx="2926080" cy="329184"/>
          </a:xfrm>
          <a:prstGeom prst="rect">
            <a:avLst/>
          </a:prstGeom>
          <a:solidFill>
            <a:srgbClr val="FFF0E6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44" name="Text 43">
            <a:extLst>
              <a:ext uri="{FF2B5EF4-FFF2-40B4-BE49-F238E27FC236}">
                <a16:creationId xmlns:a16="http://schemas.microsoft.com/office/drawing/2014/main" id="{193AE896-F0AC-02D8-0445-4D2F68A5FE49}"/>
              </a:ext>
            </a:extLst>
          </p:cNvPr>
          <p:cNvSpPr/>
          <p:nvPr/>
        </p:nvSpPr>
        <p:spPr>
          <a:xfrm>
            <a:off x="187960" y="2719832"/>
            <a:ext cx="2834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Gemini API (AI)</a:t>
            </a:r>
            <a:endParaRPr lang="en-US" sz="1000" dirty="0"/>
          </a:p>
        </p:txBody>
      </p:sp>
      <p:sp>
        <p:nvSpPr>
          <p:cNvPr id="45" name="Shape 44">
            <a:extLst>
              <a:ext uri="{FF2B5EF4-FFF2-40B4-BE49-F238E27FC236}">
                <a16:creationId xmlns:a16="http://schemas.microsoft.com/office/drawing/2014/main" id="{EF637B9C-A9FA-E103-90C4-0E7CA53518DC}"/>
              </a:ext>
            </a:extLst>
          </p:cNvPr>
          <p:cNvSpPr/>
          <p:nvPr/>
        </p:nvSpPr>
        <p:spPr>
          <a:xfrm>
            <a:off x="3068320" y="2683256"/>
            <a:ext cx="1371600" cy="329184"/>
          </a:xfrm>
          <a:prstGeom prst="rect">
            <a:avLst/>
          </a:prstGeom>
          <a:solidFill>
            <a:srgbClr val="FFF0E6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46" name="Text 45">
            <a:extLst>
              <a:ext uri="{FF2B5EF4-FFF2-40B4-BE49-F238E27FC236}">
                <a16:creationId xmlns:a16="http://schemas.microsoft.com/office/drawing/2014/main" id="{8FCFD344-7DCE-78A8-FBFC-0D680FDE3CA1}"/>
              </a:ext>
            </a:extLst>
          </p:cNvPr>
          <p:cNvSpPr/>
          <p:nvPr/>
        </p:nvSpPr>
        <p:spPr>
          <a:xfrm>
            <a:off x="3114040" y="2719832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25.000</a:t>
            </a:r>
            <a:endParaRPr lang="en-US" sz="1000" dirty="0"/>
          </a:p>
        </p:txBody>
      </p:sp>
      <p:sp>
        <p:nvSpPr>
          <p:cNvPr id="47" name="Shape 46">
            <a:extLst>
              <a:ext uri="{FF2B5EF4-FFF2-40B4-BE49-F238E27FC236}">
                <a16:creationId xmlns:a16="http://schemas.microsoft.com/office/drawing/2014/main" id="{2A1DC445-359B-5195-BCE0-B2E16C159F15}"/>
              </a:ext>
            </a:extLst>
          </p:cNvPr>
          <p:cNvSpPr/>
          <p:nvPr/>
        </p:nvSpPr>
        <p:spPr>
          <a:xfrm>
            <a:off x="4439920" y="2683256"/>
            <a:ext cx="1280160" cy="329184"/>
          </a:xfrm>
          <a:prstGeom prst="rect">
            <a:avLst/>
          </a:prstGeom>
          <a:solidFill>
            <a:srgbClr val="C55A11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48" name="Text 47">
            <a:extLst>
              <a:ext uri="{FF2B5EF4-FFF2-40B4-BE49-F238E27FC236}">
                <a16:creationId xmlns:a16="http://schemas.microsoft.com/office/drawing/2014/main" id="{8D0289A8-043D-5D15-14F6-FAD858A9E566}"/>
              </a:ext>
            </a:extLst>
          </p:cNvPr>
          <p:cNvSpPr/>
          <p:nvPr/>
        </p:nvSpPr>
        <p:spPr>
          <a:xfrm>
            <a:off x="4485640" y="2719832"/>
            <a:ext cx="1188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VC</a:t>
            </a:r>
            <a:endParaRPr lang="en-US" sz="1000" dirty="0"/>
          </a:p>
        </p:txBody>
      </p:sp>
      <p:sp>
        <p:nvSpPr>
          <p:cNvPr id="49" name="Shape 48">
            <a:extLst>
              <a:ext uri="{FF2B5EF4-FFF2-40B4-BE49-F238E27FC236}">
                <a16:creationId xmlns:a16="http://schemas.microsoft.com/office/drawing/2014/main" id="{47B7B46B-5700-596B-7E5C-2BD2A3357B2F}"/>
              </a:ext>
            </a:extLst>
          </p:cNvPr>
          <p:cNvSpPr/>
          <p:nvPr/>
        </p:nvSpPr>
        <p:spPr>
          <a:xfrm>
            <a:off x="5720080" y="2683256"/>
            <a:ext cx="3200400" cy="329184"/>
          </a:xfrm>
          <a:prstGeom prst="rect">
            <a:avLst/>
          </a:prstGeom>
          <a:solidFill>
            <a:srgbClr val="FFF0E6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50" name="Text 49">
            <a:extLst>
              <a:ext uri="{FF2B5EF4-FFF2-40B4-BE49-F238E27FC236}">
                <a16:creationId xmlns:a16="http://schemas.microsoft.com/office/drawing/2014/main" id="{920E6E0F-31AB-3DEF-4186-21827533A42E}"/>
              </a:ext>
            </a:extLst>
          </p:cNvPr>
          <p:cNvSpPr/>
          <p:nvPr/>
        </p:nvSpPr>
        <p:spPr>
          <a:xfrm>
            <a:off x="5765800" y="2719832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500 req × Rp50/req</a:t>
            </a:r>
            <a:endParaRPr lang="en-US" sz="1000" dirty="0"/>
          </a:p>
        </p:txBody>
      </p:sp>
      <p:sp>
        <p:nvSpPr>
          <p:cNvPr id="51" name="Shape 50">
            <a:extLst>
              <a:ext uri="{FF2B5EF4-FFF2-40B4-BE49-F238E27FC236}">
                <a16:creationId xmlns:a16="http://schemas.microsoft.com/office/drawing/2014/main" id="{22D89F86-3744-6F9E-F02E-D25654FFA04F}"/>
              </a:ext>
            </a:extLst>
          </p:cNvPr>
          <p:cNvSpPr/>
          <p:nvPr/>
        </p:nvSpPr>
        <p:spPr>
          <a:xfrm>
            <a:off x="142240" y="3030728"/>
            <a:ext cx="2926080" cy="329184"/>
          </a:xfrm>
          <a:prstGeom prst="rect">
            <a:avLst/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52" name="Text 51">
            <a:extLst>
              <a:ext uri="{FF2B5EF4-FFF2-40B4-BE49-F238E27FC236}">
                <a16:creationId xmlns:a16="http://schemas.microsoft.com/office/drawing/2014/main" id="{1383AF09-33BD-1468-8390-0533B68657AF}"/>
              </a:ext>
            </a:extLst>
          </p:cNvPr>
          <p:cNvSpPr/>
          <p:nvPr/>
        </p:nvSpPr>
        <p:spPr>
          <a:xfrm>
            <a:off x="187960" y="3067304"/>
            <a:ext cx="2834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OpenAI API</a:t>
            </a:r>
            <a:endParaRPr lang="en-US" sz="1000" dirty="0"/>
          </a:p>
        </p:txBody>
      </p:sp>
      <p:sp>
        <p:nvSpPr>
          <p:cNvPr id="53" name="Shape 52">
            <a:extLst>
              <a:ext uri="{FF2B5EF4-FFF2-40B4-BE49-F238E27FC236}">
                <a16:creationId xmlns:a16="http://schemas.microsoft.com/office/drawing/2014/main" id="{80162853-07ED-6808-6FC2-D87EB2473DC8}"/>
              </a:ext>
            </a:extLst>
          </p:cNvPr>
          <p:cNvSpPr/>
          <p:nvPr/>
        </p:nvSpPr>
        <p:spPr>
          <a:xfrm>
            <a:off x="3068320" y="3030728"/>
            <a:ext cx="1371600" cy="329184"/>
          </a:xfrm>
          <a:prstGeom prst="rect">
            <a:avLst/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54" name="Text 53">
            <a:extLst>
              <a:ext uri="{FF2B5EF4-FFF2-40B4-BE49-F238E27FC236}">
                <a16:creationId xmlns:a16="http://schemas.microsoft.com/office/drawing/2014/main" id="{ED2B496D-1105-3A7C-1DE4-A7C6A30A48D7}"/>
              </a:ext>
            </a:extLst>
          </p:cNvPr>
          <p:cNvSpPr/>
          <p:nvPr/>
        </p:nvSpPr>
        <p:spPr>
          <a:xfrm>
            <a:off x="3114040" y="3067304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96.000</a:t>
            </a:r>
            <a:endParaRPr lang="en-US" sz="1000" dirty="0"/>
          </a:p>
        </p:txBody>
      </p:sp>
      <p:sp>
        <p:nvSpPr>
          <p:cNvPr id="55" name="Shape 54">
            <a:extLst>
              <a:ext uri="{FF2B5EF4-FFF2-40B4-BE49-F238E27FC236}">
                <a16:creationId xmlns:a16="http://schemas.microsoft.com/office/drawing/2014/main" id="{2C4F05FC-554F-9499-A0A9-3AB0D46A29E7}"/>
              </a:ext>
            </a:extLst>
          </p:cNvPr>
          <p:cNvSpPr/>
          <p:nvPr/>
        </p:nvSpPr>
        <p:spPr>
          <a:xfrm>
            <a:off x="4439920" y="3030728"/>
            <a:ext cx="1280160" cy="329184"/>
          </a:xfrm>
          <a:prstGeom prst="rect">
            <a:avLst/>
          </a:prstGeom>
          <a:solidFill>
            <a:srgbClr val="C55A11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56" name="Text 55">
            <a:extLst>
              <a:ext uri="{FF2B5EF4-FFF2-40B4-BE49-F238E27FC236}">
                <a16:creationId xmlns:a16="http://schemas.microsoft.com/office/drawing/2014/main" id="{A3468762-0764-6037-26D2-575ADC71F84B}"/>
              </a:ext>
            </a:extLst>
          </p:cNvPr>
          <p:cNvSpPr/>
          <p:nvPr/>
        </p:nvSpPr>
        <p:spPr>
          <a:xfrm>
            <a:off x="4485640" y="3067304"/>
            <a:ext cx="1188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VC</a:t>
            </a:r>
            <a:endParaRPr lang="en-US" sz="1000" dirty="0"/>
          </a:p>
        </p:txBody>
      </p:sp>
      <p:sp>
        <p:nvSpPr>
          <p:cNvPr id="57" name="Shape 56">
            <a:extLst>
              <a:ext uri="{FF2B5EF4-FFF2-40B4-BE49-F238E27FC236}">
                <a16:creationId xmlns:a16="http://schemas.microsoft.com/office/drawing/2014/main" id="{DF9BBA12-C5A5-69C2-EFE8-15ACCA7C67A1}"/>
              </a:ext>
            </a:extLst>
          </p:cNvPr>
          <p:cNvSpPr/>
          <p:nvPr/>
        </p:nvSpPr>
        <p:spPr>
          <a:xfrm>
            <a:off x="5720080" y="3030728"/>
            <a:ext cx="3200400" cy="329184"/>
          </a:xfrm>
          <a:prstGeom prst="rect">
            <a:avLst/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58" name="Text 57">
            <a:extLst>
              <a:ext uri="{FF2B5EF4-FFF2-40B4-BE49-F238E27FC236}">
                <a16:creationId xmlns:a16="http://schemas.microsoft.com/office/drawing/2014/main" id="{A360A8F7-8CBD-AE69-2D29-13E21A16F55F}"/>
              </a:ext>
            </a:extLst>
          </p:cNvPr>
          <p:cNvSpPr/>
          <p:nvPr/>
        </p:nvSpPr>
        <p:spPr>
          <a:xfrm>
            <a:off x="5765800" y="3067304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200 req × Rp480/req</a:t>
            </a:r>
            <a:endParaRPr lang="en-US" sz="1000" dirty="0"/>
          </a:p>
        </p:txBody>
      </p:sp>
      <p:sp>
        <p:nvSpPr>
          <p:cNvPr id="59" name="Shape 58">
            <a:extLst>
              <a:ext uri="{FF2B5EF4-FFF2-40B4-BE49-F238E27FC236}">
                <a16:creationId xmlns:a16="http://schemas.microsoft.com/office/drawing/2014/main" id="{5102E5E9-88B1-32B0-A85B-9BB1FB65B343}"/>
              </a:ext>
            </a:extLst>
          </p:cNvPr>
          <p:cNvSpPr/>
          <p:nvPr/>
        </p:nvSpPr>
        <p:spPr>
          <a:xfrm>
            <a:off x="142240" y="3378200"/>
            <a:ext cx="2926080" cy="329184"/>
          </a:xfrm>
          <a:prstGeom prst="rect">
            <a:avLst/>
          </a:prstGeom>
          <a:solidFill>
            <a:srgbClr val="FFF0E6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60" name="Text 59">
            <a:extLst>
              <a:ext uri="{FF2B5EF4-FFF2-40B4-BE49-F238E27FC236}">
                <a16:creationId xmlns:a16="http://schemas.microsoft.com/office/drawing/2014/main" id="{2F6BCF5E-A319-341F-94DD-9B79081A3D1F}"/>
              </a:ext>
            </a:extLst>
          </p:cNvPr>
          <p:cNvSpPr/>
          <p:nvPr/>
        </p:nvSpPr>
        <p:spPr>
          <a:xfrm>
            <a:off x="187960" y="3414776"/>
            <a:ext cx="2834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OCR Split Bill</a:t>
            </a:r>
            <a:endParaRPr lang="en-US" sz="1000" dirty="0"/>
          </a:p>
        </p:txBody>
      </p:sp>
      <p:sp>
        <p:nvSpPr>
          <p:cNvPr id="61" name="Shape 60">
            <a:extLst>
              <a:ext uri="{FF2B5EF4-FFF2-40B4-BE49-F238E27FC236}">
                <a16:creationId xmlns:a16="http://schemas.microsoft.com/office/drawing/2014/main" id="{6702EDFE-BCDF-DE2F-77B6-7FD4FFDE6798}"/>
              </a:ext>
            </a:extLst>
          </p:cNvPr>
          <p:cNvSpPr/>
          <p:nvPr/>
        </p:nvSpPr>
        <p:spPr>
          <a:xfrm>
            <a:off x="3068320" y="3378200"/>
            <a:ext cx="1371600" cy="329184"/>
          </a:xfrm>
          <a:prstGeom prst="rect">
            <a:avLst/>
          </a:prstGeom>
          <a:solidFill>
            <a:srgbClr val="FFF0E6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62" name="Text 61">
            <a:extLst>
              <a:ext uri="{FF2B5EF4-FFF2-40B4-BE49-F238E27FC236}">
                <a16:creationId xmlns:a16="http://schemas.microsoft.com/office/drawing/2014/main" id="{3748C1D0-C760-994C-85C4-8868E1D48095}"/>
              </a:ext>
            </a:extLst>
          </p:cNvPr>
          <p:cNvSpPr/>
          <p:nvPr/>
        </p:nvSpPr>
        <p:spPr>
          <a:xfrm>
            <a:off x="3114040" y="3414776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72.000</a:t>
            </a:r>
            <a:endParaRPr lang="en-US" sz="1000" dirty="0"/>
          </a:p>
        </p:txBody>
      </p:sp>
      <p:sp>
        <p:nvSpPr>
          <p:cNvPr id="63" name="Shape 62">
            <a:extLst>
              <a:ext uri="{FF2B5EF4-FFF2-40B4-BE49-F238E27FC236}">
                <a16:creationId xmlns:a16="http://schemas.microsoft.com/office/drawing/2014/main" id="{5FF069B5-6572-1A40-3C9E-CFE68EAD614F}"/>
              </a:ext>
            </a:extLst>
          </p:cNvPr>
          <p:cNvSpPr/>
          <p:nvPr/>
        </p:nvSpPr>
        <p:spPr>
          <a:xfrm>
            <a:off x="4439920" y="3378200"/>
            <a:ext cx="1280160" cy="329184"/>
          </a:xfrm>
          <a:prstGeom prst="rect">
            <a:avLst/>
          </a:prstGeom>
          <a:solidFill>
            <a:srgbClr val="C55A11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64" name="Text 63">
            <a:extLst>
              <a:ext uri="{FF2B5EF4-FFF2-40B4-BE49-F238E27FC236}">
                <a16:creationId xmlns:a16="http://schemas.microsoft.com/office/drawing/2014/main" id="{B58D2980-C403-8042-92A5-CA19696EA424}"/>
              </a:ext>
            </a:extLst>
          </p:cNvPr>
          <p:cNvSpPr/>
          <p:nvPr/>
        </p:nvSpPr>
        <p:spPr>
          <a:xfrm>
            <a:off x="4485640" y="3414776"/>
            <a:ext cx="1188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VC</a:t>
            </a:r>
            <a:endParaRPr lang="en-US" sz="1000" dirty="0"/>
          </a:p>
        </p:txBody>
      </p:sp>
      <p:sp>
        <p:nvSpPr>
          <p:cNvPr id="65" name="Shape 64">
            <a:extLst>
              <a:ext uri="{FF2B5EF4-FFF2-40B4-BE49-F238E27FC236}">
                <a16:creationId xmlns:a16="http://schemas.microsoft.com/office/drawing/2014/main" id="{6CD0D9DC-4E03-CBF0-AB23-E44B493351DD}"/>
              </a:ext>
            </a:extLst>
          </p:cNvPr>
          <p:cNvSpPr/>
          <p:nvPr/>
        </p:nvSpPr>
        <p:spPr>
          <a:xfrm>
            <a:off x="5720080" y="3378200"/>
            <a:ext cx="3200400" cy="329184"/>
          </a:xfrm>
          <a:prstGeom prst="rect">
            <a:avLst/>
          </a:prstGeom>
          <a:solidFill>
            <a:srgbClr val="FFF0E6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66" name="Text 65">
            <a:extLst>
              <a:ext uri="{FF2B5EF4-FFF2-40B4-BE49-F238E27FC236}">
                <a16:creationId xmlns:a16="http://schemas.microsoft.com/office/drawing/2014/main" id="{B894FDAF-2682-066F-D1FA-E3A56F6D16B0}"/>
              </a:ext>
            </a:extLst>
          </p:cNvPr>
          <p:cNvSpPr/>
          <p:nvPr/>
        </p:nvSpPr>
        <p:spPr>
          <a:xfrm>
            <a:off x="5765800" y="3414776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300 req × Rp240/req</a:t>
            </a:r>
            <a:endParaRPr lang="en-US" sz="1000" dirty="0"/>
          </a:p>
        </p:txBody>
      </p:sp>
      <p:sp>
        <p:nvSpPr>
          <p:cNvPr id="67" name="Shape 66">
            <a:extLst>
              <a:ext uri="{FF2B5EF4-FFF2-40B4-BE49-F238E27FC236}">
                <a16:creationId xmlns:a16="http://schemas.microsoft.com/office/drawing/2014/main" id="{3B28165E-198A-D8C5-246C-F37409D4DCBA}"/>
              </a:ext>
            </a:extLst>
          </p:cNvPr>
          <p:cNvSpPr/>
          <p:nvPr/>
        </p:nvSpPr>
        <p:spPr>
          <a:xfrm>
            <a:off x="142240" y="3725672"/>
            <a:ext cx="2926080" cy="329184"/>
          </a:xfrm>
          <a:prstGeom prst="rect">
            <a:avLst/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68" name="Text 67">
            <a:extLst>
              <a:ext uri="{FF2B5EF4-FFF2-40B4-BE49-F238E27FC236}">
                <a16:creationId xmlns:a16="http://schemas.microsoft.com/office/drawing/2014/main" id="{0D9721B2-C6A7-A29B-46BC-9DBCE4F0B77B}"/>
              </a:ext>
            </a:extLst>
          </p:cNvPr>
          <p:cNvSpPr/>
          <p:nvPr/>
        </p:nvSpPr>
        <p:spPr>
          <a:xfrm>
            <a:off x="187960" y="3762248"/>
            <a:ext cx="2834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Internet Tim</a:t>
            </a:r>
            <a:endParaRPr lang="en-US" sz="1000" dirty="0"/>
          </a:p>
        </p:txBody>
      </p:sp>
      <p:sp>
        <p:nvSpPr>
          <p:cNvPr id="69" name="Shape 68">
            <a:extLst>
              <a:ext uri="{FF2B5EF4-FFF2-40B4-BE49-F238E27FC236}">
                <a16:creationId xmlns:a16="http://schemas.microsoft.com/office/drawing/2014/main" id="{15BF26DB-DCE1-5683-6943-1385CD810B65}"/>
              </a:ext>
            </a:extLst>
          </p:cNvPr>
          <p:cNvSpPr/>
          <p:nvPr/>
        </p:nvSpPr>
        <p:spPr>
          <a:xfrm>
            <a:off x="3068320" y="3725672"/>
            <a:ext cx="1371600" cy="329184"/>
          </a:xfrm>
          <a:prstGeom prst="rect">
            <a:avLst/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70" name="Text 69">
            <a:extLst>
              <a:ext uri="{FF2B5EF4-FFF2-40B4-BE49-F238E27FC236}">
                <a16:creationId xmlns:a16="http://schemas.microsoft.com/office/drawing/2014/main" id="{9380F106-8F03-FD69-CC1A-5FD21DFA0E17}"/>
              </a:ext>
            </a:extLst>
          </p:cNvPr>
          <p:cNvSpPr/>
          <p:nvPr/>
        </p:nvSpPr>
        <p:spPr>
          <a:xfrm>
            <a:off x="3114040" y="3762248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200.000</a:t>
            </a:r>
            <a:endParaRPr lang="en-US" sz="1000" dirty="0"/>
          </a:p>
        </p:txBody>
      </p:sp>
      <p:sp>
        <p:nvSpPr>
          <p:cNvPr id="71" name="Shape 70">
            <a:extLst>
              <a:ext uri="{FF2B5EF4-FFF2-40B4-BE49-F238E27FC236}">
                <a16:creationId xmlns:a16="http://schemas.microsoft.com/office/drawing/2014/main" id="{D11DF16D-3852-715E-EC41-523D62D865C0}"/>
              </a:ext>
            </a:extLst>
          </p:cNvPr>
          <p:cNvSpPr/>
          <p:nvPr/>
        </p:nvSpPr>
        <p:spPr>
          <a:xfrm>
            <a:off x="4439920" y="3725672"/>
            <a:ext cx="1280160" cy="329184"/>
          </a:xfrm>
          <a:prstGeom prst="rect">
            <a:avLst/>
          </a:prstGeom>
          <a:solidFill>
            <a:srgbClr val="2E75B6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72" name="Text 71">
            <a:extLst>
              <a:ext uri="{FF2B5EF4-FFF2-40B4-BE49-F238E27FC236}">
                <a16:creationId xmlns:a16="http://schemas.microsoft.com/office/drawing/2014/main" id="{0F17A244-2F8B-62F8-A54F-A4B37BE5729F}"/>
              </a:ext>
            </a:extLst>
          </p:cNvPr>
          <p:cNvSpPr/>
          <p:nvPr/>
        </p:nvSpPr>
        <p:spPr>
          <a:xfrm>
            <a:off x="4485640" y="3762248"/>
            <a:ext cx="1188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FC</a:t>
            </a:r>
            <a:endParaRPr lang="en-US" sz="1000" dirty="0"/>
          </a:p>
        </p:txBody>
      </p:sp>
      <p:sp>
        <p:nvSpPr>
          <p:cNvPr id="73" name="Shape 72">
            <a:extLst>
              <a:ext uri="{FF2B5EF4-FFF2-40B4-BE49-F238E27FC236}">
                <a16:creationId xmlns:a16="http://schemas.microsoft.com/office/drawing/2014/main" id="{75EDE344-828F-1A06-1D79-B153D528EEA7}"/>
              </a:ext>
            </a:extLst>
          </p:cNvPr>
          <p:cNvSpPr/>
          <p:nvPr/>
        </p:nvSpPr>
        <p:spPr>
          <a:xfrm>
            <a:off x="5720080" y="3725672"/>
            <a:ext cx="3200400" cy="329184"/>
          </a:xfrm>
          <a:prstGeom prst="rect">
            <a:avLst/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74" name="Text 73">
            <a:extLst>
              <a:ext uri="{FF2B5EF4-FFF2-40B4-BE49-F238E27FC236}">
                <a16:creationId xmlns:a16="http://schemas.microsoft.com/office/drawing/2014/main" id="{20C8DC48-617D-9948-440E-79ADE7131524}"/>
              </a:ext>
            </a:extLst>
          </p:cNvPr>
          <p:cNvSpPr/>
          <p:nvPr/>
        </p:nvSpPr>
        <p:spPr>
          <a:xfrm>
            <a:off x="5765800" y="376224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orang × Rp40.000</a:t>
            </a:r>
            <a:endParaRPr lang="en-US" sz="1000" dirty="0"/>
          </a:p>
        </p:txBody>
      </p:sp>
      <p:sp>
        <p:nvSpPr>
          <p:cNvPr id="75" name="Shape 74">
            <a:extLst>
              <a:ext uri="{FF2B5EF4-FFF2-40B4-BE49-F238E27FC236}">
                <a16:creationId xmlns:a16="http://schemas.microsoft.com/office/drawing/2014/main" id="{2E19E5A3-F8AB-5317-21C1-1609A4963771}"/>
              </a:ext>
            </a:extLst>
          </p:cNvPr>
          <p:cNvSpPr/>
          <p:nvPr/>
        </p:nvSpPr>
        <p:spPr>
          <a:xfrm>
            <a:off x="142240" y="4073144"/>
            <a:ext cx="2926080" cy="329184"/>
          </a:xfrm>
          <a:prstGeom prst="rect">
            <a:avLst/>
          </a:prstGeom>
          <a:solidFill>
            <a:srgbClr val="EBF3FB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76" name="Text 75">
            <a:extLst>
              <a:ext uri="{FF2B5EF4-FFF2-40B4-BE49-F238E27FC236}">
                <a16:creationId xmlns:a16="http://schemas.microsoft.com/office/drawing/2014/main" id="{E7CC5C87-2222-4955-3B78-4D359B984176}"/>
              </a:ext>
            </a:extLst>
          </p:cNvPr>
          <p:cNvSpPr/>
          <p:nvPr/>
        </p:nvSpPr>
        <p:spPr>
          <a:xfrm>
            <a:off x="187960" y="4109720"/>
            <a:ext cx="2834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Listrik &amp; Perangkat</a:t>
            </a:r>
            <a:endParaRPr lang="en-US" sz="1000" dirty="0"/>
          </a:p>
        </p:txBody>
      </p:sp>
      <p:sp>
        <p:nvSpPr>
          <p:cNvPr id="77" name="Shape 76">
            <a:extLst>
              <a:ext uri="{FF2B5EF4-FFF2-40B4-BE49-F238E27FC236}">
                <a16:creationId xmlns:a16="http://schemas.microsoft.com/office/drawing/2014/main" id="{565711AC-AF69-5B88-0EE1-E10AF273EA6D}"/>
              </a:ext>
            </a:extLst>
          </p:cNvPr>
          <p:cNvSpPr/>
          <p:nvPr/>
        </p:nvSpPr>
        <p:spPr>
          <a:xfrm>
            <a:off x="3068320" y="4073144"/>
            <a:ext cx="1371600" cy="329184"/>
          </a:xfrm>
          <a:prstGeom prst="rect">
            <a:avLst/>
          </a:prstGeom>
          <a:solidFill>
            <a:srgbClr val="EBF3FB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78" name="Text 77">
            <a:extLst>
              <a:ext uri="{FF2B5EF4-FFF2-40B4-BE49-F238E27FC236}">
                <a16:creationId xmlns:a16="http://schemas.microsoft.com/office/drawing/2014/main" id="{AEA94620-07AD-0A65-1DE8-865046088E9E}"/>
              </a:ext>
            </a:extLst>
          </p:cNvPr>
          <p:cNvSpPr/>
          <p:nvPr/>
        </p:nvSpPr>
        <p:spPr>
          <a:xfrm>
            <a:off x="3114040" y="4109720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60.000</a:t>
            </a:r>
            <a:endParaRPr lang="en-US" sz="1000" dirty="0"/>
          </a:p>
        </p:txBody>
      </p:sp>
      <p:sp>
        <p:nvSpPr>
          <p:cNvPr id="79" name="Shape 78">
            <a:extLst>
              <a:ext uri="{FF2B5EF4-FFF2-40B4-BE49-F238E27FC236}">
                <a16:creationId xmlns:a16="http://schemas.microsoft.com/office/drawing/2014/main" id="{C81BAE59-2556-2254-42B8-90E5C2BD312E}"/>
              </a:ext>
            </a:extLst>
          </p:cNvPr>
          <p:cNvSpPr/>
          <p:nvPr/>
        </p:nvSpPr>
        <p:spPr>
          <a:xfrm>
            <a:off x="4439920" y="4073144"/>
            <a:ext cx="1280160" cy="329184"/>
          </a:xfrm>
          <a:prstGeom prst="rect">
            <a:avLst/>
          </a:prstGeom>
          <a:solidFill>
            <a:srgbClr val="2E75B6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80" name="Text 79">
            <a:extLst>
              <a:ext uri="{FF2B5EF4-FFF2-40B4-BE49-F238E27FC236}">
                <a16:creationId xmlns:a16="http://schemas.microsoft.com/office/drawing/2014/main" id="{22582F6A-58EA-CA15-CAB4-C08B64ED1B58}"/>
              </a:ext>
            </a:extLst>
          </p:cNvPr>
          <p:cNvSpPr/>
          <p:nvPr/>
        </p:nvSpPr>
        <p:spPr>
          <a:xfrm>
            <a:off x="4485640" y="4109720"/>
            <a:ext cx="1188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FC</a:t>
            </a:r>
            <a:endParaRPr lang="en-US" sz="1000" dirty="0"/>
          </a:p>
        </p:txBody>
      </p:sp>
      <p:sp>
        <p:nvSpPr>
          <p:cNvPr id="81" name="Shape 80">
            <a:extLst>
              <a:ext uri="{FF2B5EF4-FFF2-40B4-BE49-F238E27FC236}">
                <a16:creationId xmlns:a16="http://schemas.microsoft.com/office/drawing/2014/main" id="{AFE0B297-2C80-42C9-8AC0-C1CC97977FAA}"/>
              </a:ext>
            </a:extLst>
          </p:cNvPr>
          <p:cNvSpPr/>
          <p:nvPr/>
        </p:nvSpPr>
        <p:spPr>
          <a:xfrm>
            <a:off x="5720080" y="4073144"/>
            <a:ext cx="3200400" cy="329184"/>
          </a:xfrm>
          <a:prstGeom prst="rect">
            <a:avLst/>
          </a:prstGeom>
          <a:solidFill>
            <a:srgbClr val="EBF3FB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82" name="Text 81">
            <a:extLst>
              <a:ext uri="{FF2B5EF4-FFF2-40B4-BE49-F238E27FC236}">
                <a16:creationId xmlns:a16="http://schemas.microsoft.com/office/drawing/2014/main" id="{7B8F745F-C39D-365A-A6E4-F15CE99535AC}"/>
              </a:ext>
            </a:extLst>
          </p:cNvPr>
          <p:cNvSpPr/>
          <p:nvPr/>
        </p:nvSpPr>
        <p:spPr>
          <a:xfrm>
            <a:off x="5765800" y="4109720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Estimasi overhead tim</a:t>
            </a:r>
            <a:endParaRPr lang="en-US" sz="1000" dirty="0"/>
          </a:p>
        </p:txBody>
      </p:sp>
      <p:sp>
        <p:nvSpPr>
          <p:cNvPr id="83" name="Shape 82">
            <a:extLst>
              <a:ext uri="{FF2B5EF4-FFF2-40B4-BE49-F238E27FC236}">
                <a16:creationId xmlns:a16="http://schemas.microsoft.com/office/drawing/2014/main" id="{4BB8E062-4170-9164-87F7-BBB7F235CCE9}"/>
              </a:ext>
            </a:extLst>
          </p:cNvPr>
          <p:cNvSpPr/>
          <p:nvPr/>
        </p:nvSpPr>
        <p:spPr>
          <a:xfrm>
            <a:off x="142240" y="4420616"/>
            <a:ext cx="2926080" cy="329184"/>
          </a:xfrm>
          <a:prstGeom prst="rect">
            <a:avLst/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84" name="Text 83">
            <a:extLst>
              <a:ext uri="{FF2B5EF4-FFF2-40B4-BE49-F238E27FC236}">
                <a16:creationId xmlns:a16="http://schemas.microsoft.com/office/drawing/2014/main" id="{839EB19F-5949-1BAE-0BCE-35E6A9C4A833}"/>
              </a:ext>
            </a:extLst>
          </p:cNvPr>
          <p:cNvSpPr/>
          <p:nvPr/>
        </p:nvSpPr>
        <p:spPr>
          <a:xfrm>
            <a:off x="187960" y="4457192"/>
            <a:ext cx="2834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Iklan &amp; Validasi</a:t>
            </a:r>
            <a:endParaRPr lang="en-US" sz="1000" dirty="0"/>
          </a:p>
        </p:txBody>
      </p:sp>
      <p:sp>
        <p:nvSpPr>
          <p:cNvPr id="85" name="Shape 84">
            <a:extLst>
              <a:ext uri="{FF2B5EF4-FFF2-40B4-BE49-F238E27FC236}">
                <a16:creationId xmlns:a16="http://schemas.microsoft.com/office/drawing/2014/main" id="{F99CF8AF-E7DF-46EB-975F-0B8CBED8799E}"/>
              </a:ext>
            </a:extLst>
          </p:cNvPr>
          <p:cNvSpPr/>
          <p:nvPr/>
        </p:nvSpPr>
        <p:spPr>
          <a:xfrm>
            <a:off x="3068320" y="4420616"/>
            <a:ext cx="1371600" cy="329184"/>
          </a:xfrm>
          <a:prstGeom prst="rect">
            <a:avLst/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86" name="Text 85">
            <a:extLst>
              <a:ext uri="{FF2B5EF4-FFF2-40B4-BE49-F238E27FC236}">
                <a16:creationId xmlns:a16="http://schemas.microsoft.com/office/drawing/2014/main" id="{519815EE-336C-BD2B-2818-B33D4B43A276}"/>
              </a:ext>
            </a:extLst>
          </p:cNvPr>
          <p:cNvSpPr/>
          <p:nvPr/>
        </p:nvSpPr>
        <p:spPr>
          <a:xfrm>
            <a:off x="3114040" y="4457192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425.000</a:t>
            </a:r>
            <a:endParaRPr lang="en-US" sz="1000" dirty="0"/>
          </a:p>
        </p:txBody>
      </p:sp>
      <p:sp>
        <p:nvSpPr>
          <p:cNvPr id="87" name="Shape 86">
            <a:extLst>
              <a:ext uri="{FF2B5EF4-FFF2-40B4-BE49-F238E27FC236}">
                <a16:creationId xmlns:a16="http://schemas.microsoft.com/office/drawing/2014/main" id="{F4CF563F-F810-2002-54EF-D272F104CD8E}"/>
              </a:ext>
            </a:extLst>
          </p:cNvPr>
          <p:cNvSpPr/>
          <p:nvPr/>
        </p:nvSpPr>
        <p:spPr>
          <a:xfrm>
            <a:off x="4439920" y="4420616"/>
            <a:ext cx="1280160" cy="329184"/>
          </a:xfrm>
          <a:prstGeom prst="rect">
            <a:avLst/>
          </a:prstGeom>
          <a:solidFill>
            <a:srgbClr val="2E75B6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88" name="Text 87">
            <a:extLst>
              <a:ext uri="{FF2B5EF4-FFF2-40B4-BE49-F238E27FC236}">
                <a16:creationId xmlns:a16="http://schemas.microsoft.com/office/drawing/2014/main" id="{5382A74F-864E-54B6-F1FD-3502077D8AF8}"/>
              </a:ext>
            </a:extLst>
          </p:cNvPr>
          <p:cNvSpPr/>
          <p:nvPr/>
        </p:nvSpPr>
        <p:spPr>
          <a:xfrm>
            <a:off x="4485640" y="4457192"/>
            <a:ext cx="1188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FC</a:t>
            </a:r>
            <a:endParaRPr lang="en-US" sz="1000" dirty="0"/>
          </a:p>
        </p:txBody>
      </p:sp>
      <p:sp>
        <p:nvSpPr>
          <p:cNvPr id="89" name="Shape 88">
            <a:extLst>
              <a:ext uri="{FF2B5EF4-FFF2-40B4-BE49-F238E27FC236}">
                <a16:creationId xmlns:a16="http://schemas.microsoft.com/office/drawing/2014/main" id="{A897D92A-F272-80CE-EAF0-724586210BF8}"/>
              </a:ext>
            </a:extLst>
          </p:cNvPr>
          <p:cNvSpPr/>
          <p:nvPr/>
        </p:nvSpPr>
        <p:spPr>
          <a:xfrm>
            <a:off x="5720080" y="4420616"/>
            <a:ext cx="3200400" cy="329184"/>
          </a:xfrm>
          <a:prstGeom prst="rect">
            <a:avLst/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90" name="Text 89">
            <a:extLst>
              <a:ext uri="{FF2B5EF4-FFF2-40B4-BE49-F238E27FC236}">
                <a16:creationId xmlns:a16="http://schemas.microsoft.com/office/drawing/2014/main" id="{41E738AA-343B-D63B-C998-5CB81DB82DAA}"/>
              </a:ext>
            </a:extLst>
          </p:cNvPr>
          <p:cNvSpPr/>
          <p:nvPr/>
        </p:nvSpPr>
        <p:spPr>
          <a:xfrm>
            <a:off x="5765800" y="4457192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Budget bulanan tetap</a:t>
            </a:r>
            <a:endParaRPr lang="en-US" sz="1000" dirty="0"/>
          </a:p>
        </p:txBody>
      </p:sp>
      <p:sp>
        <p:nvSpPr>
          <p:cNvPr id="91" name="Text 91">
            <a:extLst>
              <a:ext uri="{FF2B5EF4-FFF2-40B4-BE49-F238E27FC236}">
                <a16:creationId xmlns:a16="http://schemas.microsoft.com/office/drawing/2014/main" id="{44B3181B-AEDE-E14E-0E71-3F4B08EF70A6}"/>
              </a:ext>
            </a:extLst>
          </p:cNvPr>
          <p:cNvSpPr/>
          <p:nvPr/>
        </p:nvSpPr>
        <p:spPr>
          <a:xfrm>
            <a:off x="187960" y="4804664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HPP</a:t>
            </a:r>
            <a:endParaRPr lang="en-US" sz="1100" dirty="0"/>
          </a:p>
        </p:txBody>
      </p:sp>
      <p:sp>
        <p:nvSpPr>
          <p:cNvPr id="92" name="Text 93">
            <a:extLst>
              <a:ext uri="{FF2B5EF4-FFF2-40B4-BE49-F238E27FC236}">
                <a16:creationId xmlns:a16="http://schemas.microsoft.com/office/drawing/2014/main" id="{F63345FC-67CD-5A37-40BD-50EF2F3C9A08}"/>
              </a:ext>
            </a:extLst>
          </p:cNvPr>
          <p:cNvSpPr/>
          <p:nvPr/>
        </p:nvSpPr>
        <p:spPr>
          <a:xfrm>
            <a:off x="3114040" y="4804664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1.271.500</a:t>
            </a:r>
            <a:endParaRPr lang="en-US" sz="1100" dirty="0"/>
          </a:p>
        </p:txBody>
      </p:sp>
      <p:sp>
        <p:nvSpPr>
          <p:cNvPr id="93" name="Text 95">
            <a:extLst>
              <a:ext uri="{FF2B5EF4-FFF2-40B4-BE49-F238E27FC236}">
                <a16:creationId xmlns:a16="http://schemas.microsoft.com/office/drawing/2014/main" id="{21D9331E-F656-4BC0-6D1F-F3D6980BDF51}"/>
              </a:ext>
            </a:extLst>
          </p:cNvPr>
          <p:cNvSpPr/>
          <p:nvPr/>
        </p:nvSpPr>
        <p:spPr>
          <a:xfrm>
            <a:off x="4485640" y="4804664"/>
            <a:ext cx="4389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FC: Rp651.500 (51%)   |   VC: Rp193.000 (15%)   |   Lainnya: Rp427.000 (34%)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41164276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9728"/>
          </a:xfrm>
          <a:prstGeom prst="rect">
            <a:avLst/>
          </a:prstGeom>
          <a:solidFill>
            <a:srgbClr val="AA7B2D"/>
          </a:solidFill>
          <a:ln w="12700">
            <a:solidFill>
              <a:srgbClr val="AA7B2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164592"/>
            <a:ext cx="8229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kern="0" spc="300" dirty="0">
                <a:solidFill>
                  <a:srgbClr val="5292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DARI HPP KE HARGA JUAL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411480" y="384048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338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Strategi Penetapan Harga Berbasis HPP</a:t>
            </a:r>
            <a:endParaRPr lang="en-US" sz="2600" dirty="0"/>
          </a:p>
        </p:txBody>
      </p:sp>
      <p:sp>
        <p:nvSpPr>
          <p:cNvPr id="5" name="Shape 3"/>
          <p:cNvSpPr/>
          <p:nvPr/>
        </p:nvSpPr>
        <p:spPr>
          <a:xfrm>
            <a:off x="411480" y="1005840"/>
            <a:ext cx="8321040" cy="36576"/>
          </a:xfrm>
          <a:prstGeom prst="rect">
            <a:avLst/>
          </a:prstGeom>
          <a:solidFill>
            <a:srgbClr val="AA7B2D"/>
          </a:solidFill>
          <a:ln w="12700">
            <a:solidFill>
              <a:srgbClr val="AA7B2D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11480" y="1143000"/>
            <a:ext cx="1920240" cy="1645920"/>
          </a:xfrm>
          <a:prstGeom prst="rect">
            <a:avLst/>
          </a:prstGeom>
          <a:solidFill>
            <a:srgbClr val="133822"/>
          </a:solidFill>
          <a:ln w="12700">
            <a:solidFill>
              <a:srgbClr val="133822"/>
            </a:solidFill>
            <a:prstDash val="solid"/>
          </a:ln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484632" y="1207008"/>
            <a:ext cx="1773936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HPP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84632" y="1901952"/>
            <a:ext cx="1773936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C8E8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Biaya total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dirty="0">
                <a:solidFill>
                  <a:srgbClr val="C8E8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 unit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2331720" y="1645920"/>
            <a:ext cx="182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AA7B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000" dirty="0"/>
          </a:p>
        </p:txBody>
      </p:sp>
      <p:sp>
        <p:nvSpPr>
          <p:cNvPr id="10" name="Shape 8"/>
          <p:cNvSpPr/>
          <p:nvPr/>
        </p:nvSpPr>
        <p:spPr>
          <a:xfrm>
            <a:off x="2514600" y="1143000"/>
            <a:ext cx="1920240" cy="1645920"/>
          </a:xfrm>
          <a:prstGeom prst="rect">
            <a:avLst/>
          </a:prstGeom>
          <a:solidFill>
            <a:srgbClr val="4A6B5F"/>
          </a:solidFill>
          <a:ln w="12700">
            <a:solidFill>
              <a:srgbClr val="4A6B5F"/>
            </a:solidFill>
            <a:prstDash val="solid"/>
          </a:ln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2587752" y="1207008"/>
            <a:ext cx="1773936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 Overhead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Tidak Langsung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2587752" y="1901952"/>
            <a:ext cx="1773936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C8E8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Admin, pemasaran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dirty="0">
                <a:solidFill>
                  <a:srgbClr val="C8E8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dll.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4434840" y="1645920"/>
            <a:ext cx="182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AA7B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000" dirty="0"/>
          </a:p>
        </p:txBody>
      </p:sp>
      <p:sp>
        <p:nvSpPr>
          <p:cNvPr id="14" name="Shape 12"/>
          <p:cNvSpPr/>
          <p:nvPr/>
        </p:nvSpPr>
        <p:spPr>
          <a:xfrm>
            <a:off x="4617720" y="1143000"/>
            <a:ext cx="1920240" cy="1645920"/>
          </a:xfrm>
          <a:prstGeom prst="rect">
            <a:avLst/>
          </a:prstGeom>
          <a:solidFill>
            <a:srgbClr val="52928A"/>
          </a:solidFill>
          <a:ln w="12700">
            <a:solidFill>
              <a:srgbClr val="52928A"/>
            </a:solidFill>
            <a:prstDash val="solid"/>
          </a:ln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4690872" y="1207008"/>
            <a:ext cx="1773936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 Target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Profit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4690872" y="1901952"/>
            <a:ext cx="1773936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C8E8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Keuntungan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dirty="0">
                <a:solidFill>
                  <a:srgbClr val="C8E8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yang diinginkan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6537960" y="1645920"/>
            <a:ext cx="182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AA7B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000" dirty="0"/>
          </a:p>
        </p:txBody>
      </p:sp>
      <p:sp>
        <p:nvSpPr>
          <p:cNvPr id="18" name="Shape 16"/>
          <p:cNvSpPr/>
          <p:nvPr/>
        </p:nvSpPr>
        <p:spPr>
          <a:xfrm>
            <a:off x="6720840" y="1143000"/>
            <a:ext cx="1920240" cy="1645920"/>
          </a:xfrm>
          <a:prstGeom prst="rect">
            <a:avLst/>
          </a:prstGeom>
          <a:solidFill>
            <a:srgbClr val="AA7B2D"/>
          </a:solidFill>
          <a:ln w="12700">
            <a:solidFill>
              <a:srgbClr val="AA7B2D"/>
            </a:solidFill>
            <a:prstDash val="solid"/>
          </a:ln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9" name="Text 17"/>
          <p:cNvSpPr/>
          <p:nvPr/>
        </p:nvSpPr>
        <p:spPr>
          <a:xfrm>
            <a:off x="6793992" y="1207008"/>
            <a:ext cx="1773936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Harga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Jual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6793992" y="1901952"/>
            <a:ext cx="1773936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C8E8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Harga yang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dirty="0">
                <a:solidFill>
                  <a:srgbClr val="C8E8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ditawarkan ke pasar</a:t>
            </a:r>
            <a:endParaRPr lang="en-US" sz="1000" dirty="0"/>
          </a:p>
        </p:txBody>
      </p:sp>
      <p:sp>
        <p:nvSpPr>
          <p:cNvPr id="21" name="Shape 19"/>
          <p:cNvSpPr/>
          <p:nvPr/>
        </p:nvSpPr>
        <p:spPr>
          <a:xfrm>
            <a:off x="411480" y="2926080"/>
            <a:ext cx="8321040" cy="548640"/>
          </a:xfrm>
          <a:prstGeom prst="rect">
            <a:avLst/>
          </a:prstGeom>
          <a:solidFill>
            <a:srgbClr val="FFF3CD"/>
          </a:solidFill>
          <a:ln w="12700">
            <a:solidFill>
              <a:srgbClr val="AA7B2D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548640" y="292608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338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⚠️  Jangan jual DI BAWAH HPP! Pastikan harga jual ≥ HPP + margin minimal 20-30%.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411480" y="3611880"/>
            <a:ext cx="2651760" cy="1325880"/>
          </a:xfrm>
          <a:prstGeom prst="rect">
            <a:avLst/>
          </a:prstGeom>
          <a:solidFill>
            <a:srgbClr val="52928A"/>
          </a:solidFill>
          <a:ln w="12700">
            <a:solidFill>
              <a:srgbClr val="52928A"/>
            </a:solidFill>
            <a:prstDash val="solid"/>
          </a:ln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24" name="Text 22"/>
          <p:cNvSpPr/>
          <p:nvPr/>
        </p:nvSpPr>
        <p:spPr>
          <a:xfrm>
            <a:off x="502920" y="3657600"/>
            <a:ext cx="246888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Cost-Plus Pricing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502920" y="4059936"/>
            <a:ext cx="24688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HPP × (1 + % margin)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Paling mudah, cocok untuk pemula</a:t>
            </a:r>
            <a:endParaRPr lang="en-US" sz="1000" dirty="0"/>
          </a:p>
        </p:txBody>
      </p:sp>
      <p:sp>
        <p:nvSpPr>
          <p:cNvPr id="26" name="Shape 24"/>
          <p:cNvSpPr/>
          <p:nvPr/>
        </p:nvSpPr>
        <p:spPr>
          <a:xfrm>
            <a:off x="3200400" y="3611880"/>
            <a:ext cx="2651760" cy="1325880"/>
          </a:xfrm>
          <a:prstGeom prst="rect">
            <a:avLst/>
          </a:prstGeom>
          <a:solidFill>
            <a:srgbClr val="133822"/>
          </a:solidFill>
          <a:ln w="12700">
            <a:solidFill>
              <a:srgbClr val="133822"/>
            </a:solidFill>
            <a:prstDash val="solid"/>
          </a:ln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27" name="Text 25"/>
          <p:cNvSpPr/>
          <p:nvPr/>
        </p:nvSpPr>
        <p:spPr>
          <a:xfrm>
            <a:off x="3291840" y="3657600"/>
            <a:ext cx="246888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Competitive Pricing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3291840" y="4059936"/>
            <a:ext cx="24688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Sesuaikan dengan harga kompetitor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Riset pasar dulu!</a:t>
            </a:r>
            <a:endParaRPr lang="en-US" sz="1000" dirty="0"/>
          </a:p>
        </p:txBody>
      </p:sp>
      <p:sp>
        <p:nvSpPr>
          <p:cNvPr id="29" name="Shape 27"/>
          <p:cNvSpPr/>
          <p:nvPr/>
        </p:nvSpPr>
        <p:spPr>
          <a:xfrm>
            <a:off x="5989320" y="3611880"/>
            <a:ext cx="2651760" cy="1325880"/>
          </a:xfrm>
          <a:prstGeom prst="rect">
            <a:avLst/>
          </a:prstGeom>
          <a:solidFill>
            <a:srgbClr val="AA7B2D"/>
          </a:solidFill>
          <a:ln w="12700">
            <a:solidFill>
              <a:srgbClr val="AA7B2D"/>
            </a:solidFill>
            <a:prstDash val="solid"/>
          </a:ln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30" name="Text 28"/>
          <p:cNvSpPr/>
          <p:nvPr/>
        </p:nvSpPr>
        <p:spPr>
          <a:xfrm>
            <a:off x="6080760" y="3657600"/>
            <a:ext cx="246888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Value-Based Pricing</a:t>
            </a:r>
            <a:endParaRPr lang="en-US" sz="1200" dirty="0"/>
          </a:p>
        </p:txBody>
      </p:sp>
      <p:sp>
        <p:nvSpPr>
          <p:cNvPr id="31" name="Text 29"/>
          <p:cNvSpPr/>
          <p:nvPr/>
        </p:nvSpPr>
        <p:spPr>
          <a:xfrm>
            <a:off x="6080760" y="4059936"/>
            <a:ext cx="24688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Harga berdasarkan nilai di mata pelanggan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Bisa lebih tinggi dari HPP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52928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52928A"/>
          </a:solidFill>
          <a:ln w="12700">
            <a:solidFill>
              <a:srgbClr val="52928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133822"/>
          </a:solidFill>
          <a:ln w="12700">
            <a:solidFill>
              <a:srgbClr val="133822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57200" y="1188720"/>
            <a:ext cx="8229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600" dirty="0">
                <a:solidFill>
                  <a:srgbClr val="A8D5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BAGIAN 2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457200" y="1572768"/>
            <a:ext cx="82296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Revenue Streams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457200" y="260604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i="1" dirty="0">
                <a:solidFill>
                  <a:srgbClr val="C8E8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Aliran Pendapatan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457200" y="3337560"/>
            <a:ext cx="8229600" cy="45720"/>
          </a:xfrm>
          <a:prstGeom prst="rect">
            <a:avLst/>
          </a:prstGeom>
          <a:solidFill>
            <a:srgbClr val="AA7B2D"/>
          </a:solidFill>
          <a:ln w="12700">
            <a:solidFill>
              <a:srgbClr val="AA7B2D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347472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F5E6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Dari mana uang masuk ke bisnis kita?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9728"/>
          </a:xfrm>
          <a:prstGeom prst="rect">
            <a:avLst/>
          </a:prstGeom>
          <a:solidFill>
            <a:srgbClr val="52928A"/>
          </a:solidFill>
          <a:ln w="12700">
            <a:solidFill>
              <a:srgbClr val="52928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164592"/>
            <a:ext cx="8229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kern="0" spc="300" dirty="0">
                <a:solidFill>
                  <a:srgbClr val="5292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BLOK BMC #9 · REVENUE STREAMS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411480" y="384048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338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Jenis-Jenis Aliran Pendapatan</a:t>
            </a:r>
            <a:endParaRPr lang="en-US" sz="2600" dirty="0"/>
          </a:p>
        </p:txBody>
      </p:sp>
      <p:sp>
        <p:nvSpPr>
          <p:cNvPr id="5" name="Shape 3"/>
          <p:cNvSpPr/>
          <p:nvPr/>
        </p:nvSpPr>
        <p:spPr>
          <a:xfrm>
            <a:off x="411480" y="1005840"/>
            <a:ext cx="8321040" cy="36576"/>
          </a:xfrm>
          <a:prstGeom prst="rect">
            <a:avLst/>
          </a:prstGeom>
          <a:solidFill>
            <a:srgbClr val="52928A"/>
          </a:solidFill>
          <a:ln w="12700">
            <a:solidFill>
              <a:srgbClr val="52928A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11480" y="1115568"/>
            <a:ext cx="2651760" cy="1645920"/>
          </a:xfrm>
          <a:prstGeom prst="rect">
            <a:avLst/>
          </a:prstGeom>
          <a:solidFill>
            <a:srgbClr val="133822"/>
          </a:solidFill>
          <a:ln w="12700">
            <a:solidFill>
              <a:srgbClr val="133822"/>
            </a:solidFill>
            <a:prstDash val="solid"/>
          </a:ln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502920" y="1207008"/>
            <a:ext cx="2468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🛒  Penjualan Aset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502920" y="1618488"/>
            <a:ext cx="2468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C8E8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Asset Sale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502920" y="1865376"/>
            <a:ext cx="24688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Jual produk fisik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Contoh: Jualan makanan, baju, gadget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3218688" y="1115568"/>
            <a:ext cx="2651760" cy="1645920"/>
          </a:xfrm>
          <a:prstGeom prst="rect">
            <a:avLst/>
          </a:prstGeom>
          <a:solidFill>
            <a:srgbClr val="52928A"/>
          </a:solidFill>
          <a:ln w="12700">
            <a:solidFill>
              <a:srgbClr val="52928A"/>
            </a:solidFill>
            <a:prstDash val="solid"/>
          </a:ln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3310128" y="1207008"/>
            <a:ext cx="2468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🔄  Biaya Berlangganan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3310128" y="1618488"/>
            <a:ext cx="2468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C8E8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Subscription Fee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3310128" y="1865376"/>
            <a:ext cx="24688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Bayar rutin untuk akses layanan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Contoh: Netflix, gym membership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6025896" y="1115568"/>
            <a:ext cx="2651760" cy="1645920"/>
          </a:xfrm>
          <a:prstGeom prst="rect">
            <a:avLst/>
          </a:prstGeom>
          <a:solidFill>
            <a:srgbClr val="4A6B5F"/>
          </a:solidFill>
          <a:ln w="12700">
            <a:solidFill>
              <a:srgbClr val="4A6B5F"/>
            </a:solidFill>
            <a:prstDash val="solid"/>
          </a:ln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6117336" y="1207008"/>
            <a:ext cx="2468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🎫  Biaya Penggunaan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6117336" y="1618488"/>
            <a:ext cx="2468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C8E8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Usage Fee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6117336" y="1865376"/>
            <a:ext cx="24688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Bayar sesuai penggunaan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Contoh: Tagihan listrik, cloud storage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411480" y="2898648"/>
            <a:ext cx="2651760" cy="1645920"/>
          </a:xfrm>
          <a:prstGeom prst="rect">
            <a:avLst/>
          </a:prstGeom>
          <a:solidFill>
            <a:srgbClr val="AA7B2D"/>
          </a:solidFill>
          <a:ln w="12700">
            <a:solidFill>
              <a:srgbClr val="AA7B2D"/>
            </a:solidFill>
            <a:prstDash val="solid"/>
          </a:ln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9" name="Text 17"/>
          <p:cNvSpPr/>
          <p:nvPr/>
        </p:nvSpPr>
        <p:spPr>
          <a:xfrm>
            <a:off x="502920" y="2990088"/>
            <a:ext cx="2468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📋  Lisensi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502920" y="3401568"/>
            <a:ext cx="2468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C8E8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Licensing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502920" y="3648456"/>
            <a:ext cx="24688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Izin pakai IP/teknologi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Contoh: Software license, franchise</a:t>
            </a:r>
            <a:endParaRPr lang="en-US" sz="1000" dirty="0"/>
          </a:p>
        </p:txBody>
      </p:sp>
      <p:sp>
        <p:nvSpPr>
          <p:cNvPr id="22" name="Shape 20"/>
          <p:cNvSpPr/>
          <p:nvPr/>
        </p:nvSpPr>
        <p:spPr>
          <a:xfrm>
            <a:off x="3218688" y="2898648"/>
            <a:ext cx="2651760" cy="1645920"/>
          </a:xfrm>
          <a:prstGeom prst="rect">
            <a:avLst/>
          </a:prstGeom>
          <a:solidFill>
            <a:srgbClr val="5A3A00"/>
          </a:solidFill>
          <a:ln w="12700">
            <a:solidFill>
              <a:srgbClr val="5A3A00"/>
            </a:solidFill>
            <a:prstDash val="solid"/>
          </a:ln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23" name="Text 21"/>
          <p:cNvSpPr/>
          <p:nvPr/>
        </p:nvSpPr>
        <p:spPr>
          <a:xfrm>
            <a:off x="3310128" y="2990088"/>
            <a:ext cx="2468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📣  Iklan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3310128" y="3401568"/>
            <a:ext cx="2468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C8E8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Advertising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3310128" y="3648456"/>
            <a:ext cx="24688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Jual ruang/pengaruh ke pengiklan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Contoh: Instagram, YouTube, blog</a:t>
            </a:r>
            <a:endParaRPr lang="en-US" sz="1000" dirty="0"/>
          </a:p>
        </p:txBody>
      </p:sp>
      <p:sp>
        <p:nvSpPr>
          <p:cNvPr id="26" name="Shape 24"/>
          <p:cNvSpPr/>
          <p:nvPr/>
        </p:nvSpPr>
        <p:spPr>
          <a:xfrm>
            <a:off x="6025896" y="2898648"/>
            <a:ext cx="2651760" cy="1645920"/>
          </a:xfrm>
          <a:prstGeom prst="rect">
            <a:avLst/>
          </a:prstGeom>
          <a:solidFill>
            <a:srgbClr val="133822"/>
          </a:solidFill>
          <a:ln w="12700">
            <a:solidFill>
              <a:srgbClr val="133822"/>
            </a:solidFill>
            <a:prstDash val="solid"/>
          </a:ln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27" name="Text 25"/>
          <p:cNvSpPr/>
          <p:nvPr/>
        </p:nvSpPr>
        <p:spPr>
          <a:xfrm>
            <a:off x="6117336" y="2990088"/>
            <a:ext cx="2468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🤝  Komisi / Brokerage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6117336" y="3401568"/>
            <a:ext cx="2468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C8E8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Brokerage Fee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6117336" y="3648456"/>
            <a:ext cx="24688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Fee dari transaksi yang difasilitasi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Contoh: Tokopedia, agen properti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9728"/>
          </a:xfrm>
          <a:prstGeom prst="rect">
            <a:avLst/>
          </a:prstGeom>
          <a:solidFill>
            <a:srgbClr val="52928A"/>
          </a:solidFill>
          <a:ln w="12700">
            <a:solidFill>
              <a:srgbClr val="52928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164592"/>
            <a:ext cx="8229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kern="0" spc="300" dirty="0">
                <a:solidFill>
                  <a:srgbClr val="5292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REVENUE STREAMS · STUDI KASUS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411480" y="384048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338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Satu Bisnis, Banyak Aliran Pendapatan</a:t>
            </a:r>
            <a:endParaRPr lang="en-US" sz="2600" dirty="0"/>
          </a:p>
        </p:txBody>
      </p:sp>
      <p:sp>
        <p:nvSpPr>
          <p:cNvPr id="5" name="Shape 3"/>
          <p:cNvSpPr/>
          <p:nvPr/>
        </p:nvSpPr>
        <p:spPr>
          <a:xfrm>
            <a:off x="411480" y="1005840"/>
            <a:ext cx="8321040" cy="36576"/>
          </a:xfrm>
          <a:prstGeom prst="rect">
            <a:avLst/>
          </a:prstGeom>
          <a:solidFill>
            <a:srgbClr val="52928A"/>
          </a:solidFill>
          <a:ln w="12700">
            <a:solidFill>
              <a:srgbClr val="52928A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11480" y="1115568"/>
            <a:ext cx="8321040" cy="502920"/>
          </a:xfrm>
          <a:prstGeom prst="rect">
            <a:avLst/>
          </a:prstGeom>
          <a:solidFill>
            <a:srgbClr val="133822"/>
          </a:solidFill>
          <a:ln w="12700">
            <a:solidFill>
              <a:srgbClr val="133822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48640" y="1115568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☕  Kasus: Kedai Kopi 'KopiWBI'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11480" y="1691640"/>
            <a:ext cx="3291840" cy="347472"/>
          </a:xfrm>
          <a:prstGeom prst="rect">
            <a:avLst/>
          </a:prstGeom>
          <a:solidFill>
            <a:srgbClr val="52928A"/>
          </a:solidFill>
          <a:ln w="12700">
            <a:solidFill>
              <a:srgbClr val="52928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57200" y="1691640"/>
            <a:ext cx="32004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Revenue Stream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3703320" y="1691640"/>
            <a:ext cx="1828800" cy="347472"/>
          </a:xfrm>
          <a:prstGeom prst="rect">
            <a:avLst/>
          </a:prstGeom>
          <a:solidFill>
            <a:srgbClr val="52928A"/>
          </a:solidFill>
          <a:ln w="12700">
            <a:solidFill>
              <a:srgbClr val="5292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749040" y="1691640"/>
            <a:ext cx="17373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Tipe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5532120" y="1691640"/>
            <a:ext cx="3200400" cy="347472"/>
          </a:xfrm>
          <a:prstGeom prst="rect">
            <a:avLst/>
          </a:prstGeom>
          <a:solidFill>
            <a:srgbClr val="52928A"/>
          </a:solidFill>
          <a:ln w="12700">
            <a:solidFill>
              <a:srgbClr val="52928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577840" y="1691640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Keterangan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411480" y="2039112"/>
            <a:ext cx="3291840" cy="493776"/>
          </a:xfrm>
          <a:prstGeom prst="rect">
            <a:avLst/>
          </a:prstGeom>
          <a:solidFill>
            <a:srgbClr val="FFFFFF"/>
          </a:solidFill>
          <a:ln w="3810">
            <a:solidFill>
              <a:srgbClr val="CCCCCC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66344" y="2039112"/>
            <a:ext cx="3200400" cy="4937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E2D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Penjualan minuman &amp; makanan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703320" y="2039112"/>
            <a:ext cx="1828800" cy="493776"/>
          </a:xfrm>
          <a:prstGeom prst="rect">
            <a:avLst/>
          </a:prstGeom>
          <a:solidFill>
            <a:srgbClr val="FFFFFF"/>
          </a:solidFill>
          <a:ln w="3810">
            <a:solidFill>
              <a:srgbClr val="CCCCC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758184" y="2039112"/>
            <a:ext cx="1737360" cy="4937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E2D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Asset Sale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5532120" y="2039112"/>
            <a:ext cx="3200400" cy="493776"/>
          </a:xfrm>
          <a:prstGeom prst="rect">
            <a:avLst/>
          </a:prstGeom>
          <a:solidFill>
            <a:srgbClr val="FFFFFF"/>
          </a:solidFill>
          <a:ln w="3810">
            <a:solidFill>
              <a:srgbClr val="CCCCCC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586984" y="2039112"/>
            <a:ext cx="3108960" cy="4937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E2D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Pendapatan utama, harian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411480" y="2551176"/>
            <a:ext cx="3291840" cy="493776"/>
          </a:xfrm>
          <a:prstGeom prst="rect">
            <a:avLst/>
          </a:prstGeom>
          <a:solidFill>
            <a:srgbClr val="EBF3F1"/>
          </a:solidFill>
          <a:ln w="3810">
            <a:solidFill>
              <a:srgbClr val="CCCCCC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66344" y="2551176"/>
            <a:ext cx="3200400" cy="4937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E2D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Member card / langganan kopi</a:t>
            </a:r>
            <a:endParaRPr lang="en-US" sz="1050" dirty="0"/>
          </a:p>
        </p:txBody>
      </p:sp>
      <p:sp>
        <p:nvSpPr>
          <p:cNvPr id="22" name="Shape 20"/>
          <p:cNvSpPr/>
          <p:nvPr/>
        </p:nvSpPr>
        <p:spPr>
          <a:xfrm>
            <a:off x="3703320" y="2551176"/>
            <a:ext cx="1828800" cy="493776"/>
          </a:xfrm>
          <a:prstGeom prst="rect">
            <a:avLst/>
          </a:prstGeom>
          <a:solidFill>
            <a:srgbClr val="EBF3F1"/>
          </a:solidFill>
          <a:ln w="3810">
            <a:solidFill>
              <a:srgbClr val="CCCCCC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758184" y="2551176"/>
            <a:ext cx="1737360" cy="4937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E2D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Subscription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5532120" y="2551176"/>
            <a:ext cx="3200400" cy="493776"/>
          </a:xfrm>
          <a:prstGeom prst="rect">
            <a:avLst/>
          </a:prstGeom>
          <a:solidFill>
            <a:srgbClr val="EBF3F1"/>
          </a:solidFill>
          <a:ln w="3810">
            <a:solidFill>
              <a:srgbClr val="CCCCC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5586984" y="2551176"/>
            <a:ext cx="3108960" cy="4937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E2D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Loyalitas pelanggan tetap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411480" y="3063240"/>
            <a:ext cx="3291840" cy="493776"/>
          </a:xfrm>
          <a:prstGeom prst="rect">
            <a:avLst/>
          </a:prstGeom>
          <a:solidFill>
            <a:srgbClr val="FFFFFF"/>
          </a:solidFill>
          <a:ln w="3810">
            <a:solidFill>
              <a:srgbClr val="CCCCCC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66344" y="3063240"/>
            <a:ext cx="3200400" cy="4937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E2D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Jual biji kopi kemasan</a:t>
            </a:r>
            <a:endParaRPr lang="en-US" sz="1050" dirty="0"/>
          </a:p>
        </p:txBody>
      </p:sp>
      <p:sp>
        <p:nvSpPr>
          <p:cNvPr id="28" name="Shape 26"/>
          <p:cNvSpPr/>
          <p:nvPr/>
        </p:nvSpPr>
        <p:spPr>
          <a:xfrm>
            <a:off x="3703320" y="3063240"/>
            <a:ext cx="1828800" cy="493776"/>
          </a:xfrm>
          <a:prstGeom prst="rect">
            <a:avLst/>
          </a:prstGeom>
          <a:solidFill>
            <a:srgbClr val="FFFFFF"/>
          </a:solidFill>
          <a:ln w="3810">
            <a:solidFill>
              <a:srgbClr val="CCCCCC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3758184" y="3063240"/>
            <a:ext cx="1737360" cy="4937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E2D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Asset Sale (produk)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5532120" y="3063240"/>
            <a:ext cx="3200400" cy="493776"/>
          </a:xfrm>
          <a:prstGeom prst="rect">
            <a:avLst/>
          </a:prstGeom>
          <a:solidFill>
            <a:srgbClr val="FFFFFF"/>
          </a:solidFill>
          <a:ln w="3810">
            <a:solidFill>
              <a:srgbClr val="CCCCCC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86984" y="3063240"/>
            <a:ext cx="3108960" cy="4937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E2D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Saluran tambahan, online/offline</a:t>
            </a:r>
            <a:endParaRPr lang="en-US" sz="1050" dirty="0"/>
          </a:p>
        </p:txBody>
      </p:sp>
      <p:sp>
        <p:nvSpPr>
          <p:cNvPr id="32" name="Shape 30"/>
          <p:cNvSpPr/>
          <p:nvPr/>
        </p:nvSpPr>
        <p:spPr>
          <a:xfrm>
            <a:off x="411480" y="3575304"/>
            <a:ext cx="3291840" cy="493776"/>
          </a:xfrm>
          <a:prstGeom prst="rect">
            <a:avLst/>
          </a:prstGeom>
          <a:solidFill>
            <a:srgbClr val="EBF3F1"/>
          </a:solidFill>
          <a:ln w="3810">
            <a:solidFill>
              <a:srgbClr val="CCCCCC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66344" y="3575304"/>
            <a:ext cx="3200400" cy="4937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E2D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Sewa meja untuk coworking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3703320" y="3575304"/>
            <a:ext cx="1828800" cy="493776"/>
          </a:xfrm>
          <a:prstGeom prst="rect">
            <a:avLst/>
          </a:prstGeom>
          <a:solidFill>
            <a:srgbClr val="EBF3F1"/>
          </a:solidFill>
          <a:ln w="3810">
            <a:solidFill>
              <a:srgbClr val="CCCCCC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3758184" y="3575304"/>
            <a:ext cx="1737360" cy="4937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E2D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Usage Fee</a:t>
            </a:r>
            <a:endParaRPr lang="en-US" sz="1050" dirty="0"/>
          </a:p>
        </p:txBody>
      </p:sp>
      <p:sp>
        <p:nvSpPr>
          <p:cNvPr id="36" name="Shape 34"/>
          <p:cNvSpPr/>
          <p:nvPr/>
        </p:nvSpPr>
        <p:spPr>
          <a:xfrm>
            <a:off x="5532120" y="3575304"/>
            <a:ext cx="3200400" cy="493776"/>
          </a:xfrm>
          <a:prstGeom prst="rect">
            <a:avLst/>
          </a:prstGeom>
          <a:solidFill>
            <a:srgbClr val="EBF3F1"/>
          </a:solidFill>
          <a:ln w="3810">
            <a:solidFill>
              <a:srgbClr val="CCCCCC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5586984" y="3575304"/>
            <a:ext cx="3108960" cy="4937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E2D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Monetisasi ruang idle siang hari</a:t>
            </a:r>
            <a:endParaRPr lang="en-US" sz="1050" dirty="0"/>
          </a:p>
        </p:txBody>
      </p:sp>
      <p:sp>
        <p:nvSpPr>
          <p:cNvPr id="38" name="Shape 36"/>
          <p:cNvSpPr/>
          <p:nvPr/>
        </p:nvSpPr>
        <p:spPr>
          <a:xfrm>
            <a:off x="411480" y="4087368"/>
            <a:ext cx="3291840" cy="493776"/>
          </a:xfrm>
          <a:prstGeom prst="rect">
            <a:avLst/>
          </a:prstGeom>
          <a:solidFill>
            <a:srgbClr val="FFFFFF"/>
          </a:solidFill>
          <a:ln w="3810">
            <a:solidFill>
              <a:srgbClr val="CCCCCC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466344" y="4087368"/>
            <a:ext cx="3200400" cy="4937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E2D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Kelas barista &amp; workshop kopi</a:t>
            </a:r>
            <a:endParaRPr lang="en-US" sz="1050" dirty="0"/>
          </a:p>
        </p:txBody>
      </p:sp>
      <p:sp>
        <p:nvSpPr>
          <p:cNvPr id="40" name="Shape 38"/>
          <p:cNvSpPr/>
          <p:nvPr/>
        </p:nvSpPr>
        <p:spPr>
          <a:xfrm>
            <a:off x="3703320" y="4087368"/>
            <a:ext cx="1828800" cy="493776"/>
          </a:xfrm>
          <a:prstGeom prst="rect">
            <a:avLst/>
          </a:prstGeom>
          <a:solidFill>
            <a:srgbClr val="FFFFFF"/>
          </a:solidFill>
          <a:ln w="3810">
            <a:solidFill>
              <a:srgbClr val="CCCCCC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3758184" y="4087368"/>
            <a:ext cx="1737360" cy="4937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E2D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Licensing / Service</a:t>
            </a:r>
            <a:endParaRPr lang="en-US" sz="1050" dirty="0"/>
          </a:p>
        </p:txBody>
      </p:sp>
      <p:sp>
        <p:nvSpPr>
          <p:cNvPr id="42" name="Shape 40"/>
          <p:cNvSpPr/>
          <p:nvPr/>
        </p:nvSpPr>
        <p:spPr>
          <a:xfrm>
            <a:off x="5532120" y="4087368"/>
            <a:ext cx="3200400" cy="493776"/>
          </a:xfrm>
          <a:prstGeom prst="rect">
            <a:avLst/>
          </a:prstGeom>
          <a:solidFill>
            <a:srgbClr val="FFFFFF"/>
          </a:solidFill>
          <a:ln w="3810">
            <a:solidFill>
              <a:srgbClr val="CCCCCC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86984" y="4087368"/>
            <a:ext cx="3108960" cy="4937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E2D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Recurring jika diadakan rutin</a:t>
            </a:r>
            <a:endParaRPr lang="en-US" sz="1050" dirty="0"/>
          </a:p>
        </p:txBody>
      </p:sp>
      <p:sp>
        <p:nvSpPr>
          <p:cNvPr id="44" name="Text 42"/>
          <p:cNvSpPr/>
          <p:nvPr/>
        </p:nvSpPr>
        <p:spPr>
          <a:xfrm>
            <a:off x="411480" y="4645152"/>
            <a:ext cx="8321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5292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  Bisnis yang sehat memiliki LEBIH DARI SATU aliran pendapatan untuk mengurangi risiko.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9728"/>
          </a:xfrm>
          <a:prstGeom prst="rect">
            <a:avLst/>
          </a:prstGeom>
          <a:solidFill>
            <a:srgbClr val="52928A"/>
          </a:solidFill>
          <a:ln w="12700">
            <a:solidFill>
              <a:srgbClr val="52928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164592"/>
            <a:ext cx="8229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kern="0" spc="300" dirty="0">
                <a:solidFill>
                  <a:srgbClr val="5292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KESEIMBANGAN BISNIS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411480" y="384048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338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 Structure vs Revenue Streams</a:t>
            </a:r>
            <a:endParaRPr lang="en-US" sz="2600" dirty="0"/>
          </a:p>
        </p:txBody>
      </p:sp>
      <p:sp>
        <p:nvSpPr>
          <p:cNvPr id="5" name="Shape 3"/>
          <p:cNvSpPr/>
          <p:nvPr/>
        </p:nvSpPr>
        <p:spPr>
          <a:xfrm>
            <a:off x="411480" y="1005840"/>
            <a:ext cx="8321040" cy="36576"/>
          </a:xfrm>
          <a:prstGeom prst="rect">
            <a:avLst/>
          </a:prstGeom>
          <a:solidFill>
            <a:srgbClr val="52928A"/>
          </a:solidFill>
          <a:ln w="12700">
            <a:solidFill>
              <a:srgbClr val="52928A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11480" y="1115568"/>
            <a:ext cx="3931920" cy="2926080"/>
          </a:xfrm>
          <a:prstGeom prst="rect">
            <a:avLst/>
          </a:prstGeom>
          <a:solidFill>
            <a:srgbClr val="F5E6C8"/>
          </a:solidFill>
          <a:ln w="12700">
            <a:solidFill>
              <a:srgbClr val="AA7B2D"/>
            </a:solidFill>
            <a:prstDash val="solid"/>
          </a:ln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502920" y="1188720"/>
            <a:ext cx="37490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AA7B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</a:t>
            </a:r>
            <a:endParaRPr lang="en-US" sz="1800" dirty="0"/>
          </a:p>
          <a:p>
            <a:pPr marL="0" indent="0" algn="ctr">
              <a:buNone/>
            </a:pPr>
            <a:r>
              <a:rPr lang="en-US" sz="1800" b="1" dirty="0">
                <a:solidFill>
                  <a:srgbClr val="AA7B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STRUCTURE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594360" y="1874520"/>
            <a:ext cx="356616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D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Biaya Tetap (Fixed)
• Biaya Variabel
• HPP per unit
• Overhead
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502920" y="3520440"/>
            <a:ext cx="37490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i="1" dirty="0">
                <a:solidFill>
                  <a:srgbClr val="AA7B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Total Pengeluaran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60520" y="2103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2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⚖️</a:t>
            </a:r>
            <a:endParaRPr lang="en-US" sz="3200" dirty="0"/>
          </a:p>
        </p:txBody>
      </p:sp>
      <p:sp>
        <p:nvSpPr>
          <p:cNvPr id="11" name="Text 9"/>
          <p:cNvSpPr/>
          <p:nvPr/>
        </p:nvSpPr>
        <p:spPr>
          <a:xfrm>
            <a:off x="4114800" y="2926080"/>
            <a:ext cx="914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4A6B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Harus</a:t>
            </a:r>
            <a:endParaRPr lang="en-US" sz="850" dirty="0"/>
          </a:p>
          <a:p>
            <a:pPr marL="0" indent="0" algn="ctr">
              <a:buNone/>
            </a:pPr>
            <a:r>
              <a:rPr lang="en-US" sz="850" dirty="0">
                <a:solidFill>
                  <a:srgbClr val="4A6B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seimbang!</a:t>
            </a:r>
            <a:endParaRPr lang="en-US" sz="850" dirty="0"/>
          </a:p>
        </p:txBody>
      </p:sp>
      <p:sp>
        <p:nvSpPr>
          <p:cNvPr id="12" name="Shape 10"/>
          <p:cNvSpPr/>
          <p:nvPr/>
        </p:nvSpPr>
        <p:spPr>
          <a:xfrm>
            <a:off x="4800600" y="1115568"/>
            <a:ext cx="3931920" cy="2926080"/>
          </a:xfrm>
          <a:prstGeom prst="rect">
            <a:avLst/>
          </a:prstGeom>
          <a:solidFill>
            <a:srgbClr val="EBF3F1"/>
          </a:solidFill>
          <a:ln w="12700">
            <a:solidFill>
              <a:srgbClr val="52928A"/>
            </a:solidFill>
            <a:prstDash val="solid"/>
          </a:ln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4892040" y="1188720"/>
            <a:ext cx="37490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5292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REVENUE</a:t>
            </a:r>
            <a:endParaRPr lang="en-US" sz="1800" dirty="0"/>
          </a:p>
          <a:p>
            <a:pPr marL="0" indent="0" algn="ctr">
              <a:buNone/>
            </a:pPr>
            <a:r>
              <a:rPr lang="en-US" sz="1800" b="1" dirty="0">
                <a:solidFill>
                  <a:srgbClr val="5292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STREAMS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4983480" y="1874520"/>
            <a:ext cx="356616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D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Penjualan produk/jasa
• Berlangganan
• Komisi / iklan
• Lisensi
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892040" y="3520440"/>
            <a:ext cx="37490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i="1" dirty="0">
                <a:solidFill>
                  <a:srgbClr val="5292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Total Pemasukan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411480" y="4160520"/>
            <a:ext cx="8321040" cy="731520"/>
          </a:xfrm>
          <a:prstGeom prst="rect">
            <a:avLst/>
          </a:prstGeom>
          <a:solidFill>
            <a:srgbClr val="133822"/>
          </a:solidFill>
          <a:ln w="12700">
            <a:solidFill>
              <a:srgbClr val="133822"/>
            </a:solidFill>
            <a:prstDash val="solid"/>
          </a:ln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>
            <a:off x="548640" y="4178808"/>
            <a:ext cx="804672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PROFIT = Revenue Streams − Cost Structure  →  Kalau positif: bisnis layak!</a:t>
            </a:r>
            <a:endParaRPr lang="en-US" sz="13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9728"/>
          </a:xfrm>
          <a:prstGeom prst="rect">
            <a:avLst/>
          </a:prstGeom>
          <a:solidFill>
            <a:srgbClr val="52928A"/>
          </a:solidFill>
          <a:ln w="12700">
            <a:solidFill>
              <a:srgbClr val="52928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164592"/>
            <a:ext cx="8229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kern="0" spc="300" dirty="0">
                <a:solidFill>
                  <a:srgbClr val="5292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AKTIVITAS KELAS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411480" y="384048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338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Latihan: Isi Cost &amp; Revenue untuk Ide Bisnismu!</a:t>
            </a:r>
            <a:endParaRPr lang="en-US" sz="2600" dirty="0"/>
          </a:p>
        </p:txBody>
      </p:sp>
      <p:sp>
        <p:nvSpPr>
          <p:cNvPr id="5" name="Shape 3"/>
          <p:cNvSpPr/>
          <p:nvPr/>
        </p:nvSpPr>
        <p:spPr>
          <a:xfrm>
            <a:off x="411480" y="1005840"/>
            <a:ext cx="8321040" cy="36576"/>
          </a:xfrm>
          <a:prstGeom prst="rect">
            <a:avLst/>
          </a:prstGeom>
          <a:solidFill>
            <a:srgbClr val="52928A"/>
          </a:solidFill>
          <a:ln w="12700">
            <a:solidFill>
              <a:srgbClr val="52928A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11480" y="1115568"/>
            <a:ext cx="1828800" cy="502920"/>
          </a:xfrm>
          <a:prstGeom prst="rect">
            <a:avLst/>
          </a:prstGeom>
          <a:solidFill>
            <a:srgbClr val="52928A"/>
          </a:solidFill>
          <a:ln w="12700">
            <a:solidFill>
              <a:srgbClr val="5292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57200" y="1115568"/>
            <a:ext cx="1737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⏱ 20 Menit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2377440" y="1115568"/>
            <a:ext cx="1828800" cy="502920"/>
          </a:xfrm>
          <a:prstGeom prst="rect">
            <a:avLst/>
          </a:prstGeom>
          <a:solidFill>
            <a:srgbClr val="AA7B2D"/>
          </a:solidFill>
          <a:ln w="12700">
            <a:solidFill>
              <a:srgbClr val="AA7B2D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423160" y="1115568"/>
            <a:ext cx="1737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👥 2–3 Orang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11480" y="1737360"/>
            <a:ext cx="502920" cy="475488"/>
          </a:xfrm>
          <a:prstGeom prst="rect">
            <a:avLst/>
          </a:prstGeom>
          <a:solidFill>
            <a:srgbClr val="133822"/>
          </a:solidFill>
          <a:ln w="12700">
            <a:solidFill>
              <a:srgbClr val="133822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11480" y="1737360"/>
            <a:ext cx="5029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005840" y="1773936"/>
            <a:ext cx="768096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E2D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Pilih ide bisnis kelompokmu (produk atau jasa, boleh yang sudah ada)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411480" y="2304288"/>
            <a:ext cx="502920" cy="475488"/>
          </a:xfrm>
          <a:prstGeom prst="rect">
            <a:avLst/>
          </a:prstGeom>
          <a:solidFill>
            <a:srgbClr val="133822"/>
          </a:solidFill>
          <a:ln w="12700">
            <a:solidFill>
              <a:srgbClr val="133822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11480" y="2304288"/>
            <a:ext cx="5029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005840" y="2340864"/>
            <a:ext cx="768096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E2D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Identifikasi minimal 5 komponen biaya → hitung HPP per unit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411480" y="2871216"/>
            <a:ext cx="502920" cy="475488"/>
          </a:xfrm>
          <a:prstGeom prst="rect">
            <a:avLst/>
          </a:prstGeom>
          <a:solidFill>
            <a:srgbClr val="133822"/>
          </a:solidFill>
          <a:ln w="12700">
            <a:solidFill>
              <a:srgbClr val="133822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11480" y="2871216"/>
            <a:ext cx="5029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1005840" y="2907792"/>
            <a:ext cx="768096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E2D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Tentukan minimal 2 aliran pendapatan (Revenue Stream) untuk bisnis tersebut</a:t>
            </a:r>
            <a:endParaRPr lang="en-US" sz="1250" dirty="0"/>
          </a:p>
        </p:txBody>
      </p:sp>
      <p:sp>
        <p:nvSpPr>
          <p:cNvPr id="19" name="Shape 17"/>
          <p:cNvSpPr/>
          <p:nvPr/>
        </p:nvSpPr>
        <p:spPr>
          <a:xfrm>
            <a:off x="411480" y="3438144"/>
            <a:ext cx="502920" cy="475488"/>
          </a:xfrm>
          <a:prstGeom prst="rect">
            <a:avLst/>
          </a:prstGeom>
          <a:solidFill>
            <a:srgbClr val="133822"/>
          </a:solidFill>
          <a:ln w="12700">
            <a:solidFill>
              <a:srgbClr val="13382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11480" y="3438144"/>
            <a:ext cx="5029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1005840" y="3474720"/>
            <a:ext cx="768096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E2D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Hitung: apakah bisnis ini untung? Berapa margin per unit?</a:t>
            </a:r>
            <a:endParaRPr lang="en-US" sz="1250" dirty="0"/>
          </a:p>
        </p:txBody>
      </p:sp>
      <p:sp>
        <p:nvSpPr>
          <p:cNvPr id="22" name="Shape 20"/>
          <p:cNvSpPr/>
          <p:nvPr/>
        </p:nvSpPr>
        <p:spPr>
          <a:xfrm>
            <a:off x="411480" y="4005072"/>
            <a:ext cx="502920" cy="475488"/>
          </a:xfrm>
          <a:prstGeom prst="rect">
            <a:avLst/>
          </a:prstGeom>
          <a:solidFill>
            <a:srgbClr val="133822"/>
          </a:solidFill>
          <a:ln w="12700">
            <a:solidFill>
              <a:srgbClr val="133822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11480" y="4005072"/>
            <a:ext cx="5029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1005840" y="4041648"/>
            <a:ext cx="768096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E2D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Presentasikan ke kelompok lain (2 menit per kelompok)</a:t>
            </a:r>
            <a:endParaRPr lang="en-US" sz="1250" dirty="0"/>
          </a:p>
        </p:txBody>
      </p:sp>
      <p:sp>
        <p:nvSpPr>
          <p:cNvPr id="25" name="Shape 23"/>
          <p:cNvSpPr/>
          <p:nvPr/>
        </p:nvSpPr>
        <p:spPr>
          <a:xfrm>
            <a:off x="411480" y="4590288"/>
            <a:ext cx="8321040" cy="384048"/>
          </a:xfrm>
          <a:prstGeom prst="rect">
            <a:avLst/>
          </a:prstGeom>
          <a:solidFill>
            <a:srgbClr val="EBF3F1"/>
          </a:solidFill>
          <a:ln w="10160">
            <a:solidFill>
              <a:srgbClr val="52928A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548640" y="4590288"/>
            <a:ext cx="80467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5292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Output: Tabel HPP + daftar Revenue Streams + estimasi profit margin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9728"/>
          </a:xfrm>
          <a:prstGeom prst="rect">
            <a:avLst/>
          </a:prstGeom>
          <a:solidFill>
            <a:srgbClr val="52928A"/>
          </a:solidFill>
          <a:ln w="12700">
            <a:solidFill>
              <a:srgbClr val="52928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164592"/>
            <a:ext cx="8229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kern="0" spc="300" dirty="0">
                <a:solidFill>
                  <a:srgbClr val="5292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REFLEKSI &amp; DISKUSI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411480" y="384048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338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Mari Berpikir Lebih Dalam...</a:t>
            </a:r>
            <a:endParaRPr lang="en-US" sz="2600" dirty="0"/>
          </a:p>
        </p:txBody>
      </p:sp>
      <p:sp>
        <p:nvSpPr>
          <p:cNvPr id="5" name="Shape 3"/>
          <p:cNvSpPr/>
          <p:nvPr/>
        </p:nvSpPr>
        <p:spPr>
          <a:xfrm>
            <a:off x="411480" y="1005840"/>
            <a:ext cx="8321040" cy="36576"/>
          </a:xfrm>
          <a:prstGeom prst="rect">
            <a:avLst/>
          </a:prstGeom>
          <a:solidFill>
            <a:srgbClr val="52928A"/>
          </a:solidFill>
          <a:ln w="12700">
            <a:solidFill>
              <a:srgbClr val="52928A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11480" y="1188720"/>
            <a:ext cx="502920" cy="1005840"/>
          </a:xfrm>
          <a:prstGeom prst="rect">
            <a:avLst/>
          </a:prstGeom>
          <a:solidFill>
            <a:srgbClr val="133822"/>
          </a:solidFill>
          <a:ln w="12700">
            <a:solidFill>
              <a:srgbClr val="133822"/>
            </a:solidFill>
            <a:prstDash val="solid"/>
          </a:ln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411480" y="1188720"/>
            <a:ext cx="50292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Q1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1005840" y="1188720"/>
            <a:ext cx="7726680" cy="1005840"/>
          </a:xfrm>
          <a:prstGeom prst="rect">
            <a:avLst/>
          </a:prstGeom>
          <a:solidFill>
            <a:srgbClr val="EBF3F1"/>
          </a:solidFill>
          <a:ln w="12700">
            <a:solidFill>
              <a:srgbClr val="EBF3F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097280" y="1261872"/>
            <a:ext cx="7498080" cy="8595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1E2D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Biaya mana yang paling sulit dikontrol dalam bisnismu? Mengapa?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411480" y="2377440"/>
            <a:ext cx="502920" cy="1005840"/>
          </a:xfrm>
          <a:prstGeom prst="rect">
            <a:avLst/>
          </a:prstGeom>
          <a:solidFill>
            <a:srgbClr val="52928A"/>
          </a:solidFill>
          <a:ln w="12700">
            <a:solidFill>
              <a:srgbClr val="52928A"/>
            </a:solidFill>
            <a:prstDash val="solid"/>
          </a:ln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411480" y="2377440"/>
            <a:ext cx="50292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Q2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1005840" y="2377440"/>
            <a:ext cx="7726680" cy="1005840"/>
          </a:xfrm>
          <a:prstGeom prst="rect">
            <a:avLst/>
          </a:prstGeom>
          <a:solidFill>
            <a:srgbClr val="EBF3F1"/>
          </a:solidFill>
          <a:ln w="12700">
            <a:solidFill>
              <a:srgbClr val="EBF3F1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97280" y="2450592"/>
            <a:ext cx="7498080" cy="8595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1E2D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Jika HPP-mu naik 20%, apa yang akan kamu lakukan? Naikkan harga atau tekan biaya?</a:t>
            </a:r>
            <a:endParaRPr lang="en-US" sz="1350" dirty="0"/>
          </a:p>
        </p:txBody>
      </p:sp>
      <p:sp>
        <p:nvSpPr>
          <p:cNvPr id="14" name="Shape 12"/>
          <p:cNvSpPr/>
          <p:nvPr/>
        </p:nvSpPr>
        <p:spPr>
          <a:xfrm>
            <a:off x="411480" y="3566160"/>
            <a:ext cx="502920" cy="1005840"/>
          </a:xfrm>
          <a:prstGeom prst="rect">
            <a:avLst/>
          </a:prstGeom>
          <a:solidFill>
            <a:srgbClr val="AA7B2D"/>
          </a:solidFill>
          <a:ln w="12700">
            <a:solidFill>
              <a:srgbClr val="AA7B2D"/>
            </a:solidFill>
            <a:prstDash val="solid"/>
          </a:ln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411480" y="3566160"/>
            <a:ext cx="50292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Q3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1005840" y="3566160"/>
            <a:ext cx="7726680" cy="1005840"/>
          </a:xfrm>
          <a:prstGeom prst="rect">
            <a:avLst/>
          </a:prstGeom>
          <a:solidFill>
            <a:srgbClr val="EBF3F1"/>
          </a:solidFill>
          <a:ln w="12700">
            <a:solidFill>
              <a:srgbClr val="EBF3F1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97280" y="3639312"/>
            <a:ext cx="7498080" cy="8595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1E2D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Apakah Revenue Stream bisnismu cukup untuk menutup semua biaya tetap?</a:t>
            </a:r>
            <a:endParaRPr lang="en-US" sz="1350" dirty="0"/>
          </a:p>
        </p:txBody>
      </p:sp>
      <p:sp>
        <p:nvSpPr>
          <p:cNvPr id="18" name="Text 16"/>
          <p:cNvSpPr/>
          <p:nvPr/>
        </p:nvSpPr>
        <p:spPr>
          <a:xfrm>
            <a:off x="411480" y="4663440"/>
            <a:ext cx="83210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i="1" dirty="0">
                <a:solidFill>
                  <a:srgbClr val="4A6B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💬 Diskusikan dalam kelompok sebelum sesi berikutnya!</a:t>
            </a:r>
            <a:endParaRPr lang="en-US" sz="11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9728"/>
          </a:xfrm>
          <a:prstGeom prst="rect">
            <a:avLst/>
          </a:prstGeom>
          <a:solidFill>
            <a:srgbClr val="52928A"/>
          </a:solidFill>
          <a:ln w="12700">
            <a:solidFill>
              <a:srgbClr val="52928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164592"/>
            <a:ext cx="8229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kern="0" spc="300" dirty="0">
                <a:solidFill>
                  <a:srgbClr val="5292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RINGKASAN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411480" y="384048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338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Takeaways</a:t>
            </a:r>
            <a:endParaRPr lang="en-US" sz="2600" dirty="0"/>
          </a:p>
        </p:txBody>
      </p:sp>
      <p:sp>
        <p:nvSpPr>
          <p:cNvPr id="5" name="Shape 3"/>
          <p:cNvSpPr/>
          <p:nvPr/>
        </p:nvSpPr>
        <p:spPr>
          <a:xfrm>
            <a:off x="411480" y="1005840"/>
            <a:ext cx="8321040" cy="36576"/>
          </a:xfrm>
          <a:prstGeom prst="rect">
            <a:avLst/>
          </a:prstGeom>
          <a:solidFill>
            <a:srgbClr val="52928A"/>
          </a:solidFill>
          <a:ln w="12700">
            <a:solidFill>
              <a:srgbClr val="52928A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11480" y="1115568"/>
            <a:ext cx="640080" cy="594360"/>
          </a:xfrm>
          <a:prstGeom prst="rect">
            <a:avLst/>
          </a:prstGeom>
          <a:solidFill>
            <a:srgbClr val="133822"/>
          </a:solidFill>
          <a:ln w="12700">
            <a:solidFill>
              <a:srgbClr val="133822"/>
            </a:solidFill>
            <a:prstDash val="solid"/>
          </a:ln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411480" y="1115568"/>
            <a:ext cx="6400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1143000" y="1152144"/>
            <a:ext cx="7589520" cy="521208"/>
          </a:xfrm>
          <a:prstGeom prst="rect">
            <a:avLst/>
          </a:prstGeom>
          <a:solidFill>
            <a:srgbClr val="EBF3F1"/>
          </a:solidFill>
          <a:ln w="12700">
            <a:solidFill>
              <a:srgbClr val="EBF3F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261872" y="1152144"/>
            <a:ext cx="7406640" cy="5212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D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 Structure = semua biaya yang diperlukan bisnis (tetap + variabel + overhead)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11480" y="1847088"/>
            <a:ext cx="640080" cy="594360"/>
          </a:xfrm>
          <a:prstGeom prst="rect">
            <a:avLst/>
          </a:prstGeom>
          <a:solidFill>
            <a:srgbClr val="AA7B2D"/>
          </a:solidFill>
          <a:ln w="12700">
            <a:solidFill>
              <a:srgbClr val="AA7B2D"/>
            </a:solidFill>
            <a:prstDash val="solid"/>
          </a:ln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411480" y="1847088"/>
            <a:ext cx="6400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1143000" y="1883664"/>
            <a:ext cx="7589520" cy="521208"/>
          </a:xfrm>
          <a:prstGeom prst="rect">
            <a:avLst/>
          </a:prstGeom>
          <a:solidFill>
            <a:srgbClr val="EBF3F1"/>
          </a:solidFill>
          <a:ln w="12700">
            <a:solidFill>
              <a:srgbClr val="EBF3F1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261872" y="1883664"/>
            <a:ext cx="7406640" cy="5212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D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HPP = Bahan Baku + Tenaga Kerja + Overhead → dasar penentuan harga jual yang sehat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411480" y="2578608"/>
            <a:ext cx="640080" cy="594360"/>
          </a:xfrm>
          <a:prstGeom prst="rect">
            <a:avLst/>
          </a:prstGeom>
          <a:solidFill>
            <a:srgbClr val="52928A"/>
          </a:solidFill>
          <a:ln w="12700">
            <a:solidFill>
              <a:srgbClr val="52928A"/>
            </a:solidFill>
            <a:prstDash val="solid"/>
          </a:ln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411480" y="2578608"/>
            <a:ext cx="6400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700" dirty="0"/>
          </a:p>
        </p:txBody>
      </p:sp>
      <p:sp>
        <p:nvSpPr>
          <p:cNvPr id="16" name="Shape 14"/>
          <p:cNvSpPr/>
          <p:nvPr/>
        </p:nvSpPr>
        <p:spPr>
          <a:xfrm>
            <a:off x="1143000" y="2615184"/>
            <a:ext cx="7589520" cy="521208"/>
          </a:xfrm>
          <a:prstGeom prst="rect">
            <a:avLst/>
          </a:prstGeom>
          <a:solidFill>
            <a:srgbClr val="EBF3F1"/>
          </a:solidFill>
          <a:ln w="12700">
            <a:solidFill>
              <a:srgbClr val="EBF3F1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261872" y="2615184"/>
            <a:ext cx="7406640" cy="5212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D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Revenue Streams = semua cara bisnis menghasilkan uang (lebih dari satu lebih kuat)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411480" y="3310128"/>
            <a:ext cx="640080" cy="594360"/>
          </a:xfrm>
          <a:prstGeom prst="rect">
            <a:avLst/>
          </a:prstGeom>
          <a:solidFill>
            <a:srgbClr val="4A6B5F"/>
          </a:solidFill>
          <a:ln w="12700">
            <a:solidFill>
              <a:srgbClr val="4A6B5F"/>
            </a:solidFill>
            <a:prstDash val="solid"/>
          </a:ln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9" name="Text 17"/>
          <p:cNvSpPr/>
          <p:nvPr/>
        </p:nvSpPr>
        <p:spPr>
          <a:xfrm>
            <a:off x="411480" y="3310128"/>
            <a:ext cx="6400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700" dirty="0"/>
          </a:p>
        </p:txBody>
      </p:sp>
      <p:sp>
        <p:nvSpPr>
          <p:cNvPr id="20" name="Shape 18"/>
          <p:cNvSpPr/>
          <p:nvPr/>
        </p:nvSpPr>
        <p:spPr>
          <a:xfrm>
            <a:off x="1143000" y="3346704"/>
            <a:ext cx="7589520" cy="521208"/>
          </a:xfrm>
          <a:prstGeom prst="rect">
            <a:avLst/>
          </a:prstGeom>
          <a:solidFill>
            <a:srgbClr val="EBF3F1"/>
          </a:solidFill>
          <a:ln w="12700">
            <a:solidFill>
              <a:srgbClr val="EBF3F1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261872" y="3346704"/>
            <a:ext cx="7406640" cy="5212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D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Profit hanya terjadi jika Revenue &gt; Cost — ini yang harus selalu dijaga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411480" y="4041648"/>
            <a:ext cx="640080" cy="594360"/>
          </a:xfrm>
          <a:prstGeom prst="rect">
            <a:avLst/>
          </a:prstGeom>
          <a:solidFill>
            <a:srgbClr val="133822"/>
          </a:solidFill>
          <a:ln w="12700">
            <a:solidFill>
              <a:srgbClr val="133822"/>
            </a:solidFill>
            <a:prstDash val="solid"/>
          </a:ln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23" name="Text 21"/>
          <p:cNvSpPr/>
          <p:nvPr/>
        </p:nvSpPr>
        <p:spPr>
          <a:xfrm>
            <a:off x="411480" y="4041648"/>
            <a:ext cx="6400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1700" dirty="0"/>
          </a:p>
        </p:txBody>
      </p:sp>
      <p:sp>
        <p:nvSpPr>
          <p:cNvPr id="24" name="Shape 22"/>
          <p:cNvSpPr/>
          <p:nvPr/>
        </p:nvSpPr>
        <p:spPr>
          <a:xfrm>
            <a:off x="1143000" y="4078224"/>
            <a:ext cx="7589520" cy="521208"/>
          </a:xfrm>
          <a:prstGeom prst="rect">
            <a:avLst/>
          </a:prstGeom>
          <a:solidFill>
            <a:srgbClr val="EBF3F1"/>
          </a:solidFill>
          <a:ln w="12700">
            <a:solidFill>
              <a:srgbClr val="EBF3F1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1261872" y="4078224"/>
            <a:ext cx="7406640" cy="5212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D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Bisnis yang baik terus mengoptimalkan biaya sambil memaksimalkan sumber pendapatan</a:t>
            </a:r>
            <a:endParaRPr lang="en-US" sz="1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338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52928A"/>
          </a:solidFill>
          <a:ln w="12700">
            <a:solidFill>
              <a:srgbClr val="52928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27432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kern="0" spc="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REFERENSI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365760" y="749808"/>
            <a:ext cx="8412480" cy="36576"/>
          </a:xfrm>
          <a:prstGeom prst="rect">
            <a:avLst/>
          </a:prstGeom>
          <a:solidFill>
            <a:srgbClr val="AA7B2D"/>
          </a:solidFill>
          <a:ln w="12700">
            <a:solidFill>
              <a:srgbClr val="AA7B2D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65760" y="914400"/>
            <a:ext cx="841248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A8C5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Osterwalder, A., &amp; Pigneur, Y. (2010). Business Model Generation. Wiley.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365760" y="1536192"/>
            <a:ext cx="841248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A8C5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Mulyadi. (2014). Akuntansi Biaya. Salemba Empat.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60" y="2157984"/>
            <a:ext cx="841248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A8C5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Carter, W. K. (2012). Akuntansi Biaya (Edisi ke-14). Salemba Empat.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365760" y="2779776"/>
            <a:ext cx="841248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A8C5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Ries, E. (2011). The Lean Startup. Crown Business.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365760" y="3401568"/>
            <a:ext cx="841248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A8C5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Kotler, P., &amp; Keller, K. L. (2016). Marketing Management (15th ed.). Pearson.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365760" y="4023360"/>
            <a:ext cx="841248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A8C5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Kementerian Koperasi dan UKM RI. (2023). Laporan Perkembangan UMKM Indonesia. Kemenkopukm.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365760" y="4709160"/>
            <a:ext cx="84124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7A9E9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Politeknik Wilmar Bisnis Indonesia – Wilmar Business Indonesia Initiative Center</a:t>
            </a:r>
            <a:endParaRPr lang="en-US" sz="9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</TotalTime>
  <Words>1616</Words>
  <Application>Microsoft Office PowerPoint</Application>
  <PresentationFormat>On-screen Show (16:9)</PresentationFormat>
  <Paragraphs>410</Paragraphs>
  <Slides>21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BMC Bagian Bawah: Cost Structure &amp; Revenue Streams</dc:title>
  <dc:subject>PptxGenJS Presentation</dc:subject>
  <dc:creator>PptxGenJS</dc:creator>
  <cp:lastModifiedBy>Jessica Jessica</cp:lastModifiedBy>
  <cp:revision>3</cp:revision>
  <dcterms:created xsi:type="dcterms:W3CDTF">2026-06-02T08:31:58Z</dcterms:created>
  <dcterms:modified xsi:type="dcterms:W3CDTF">2026-06-03T03:35:41Z</dcterms:modified>
</cp:coreProperties>
</file>