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81" r:id="rId2"/>
    <p:sldId id="277" r:id="rId3"/>
    <p:sldId id="278" r:id="rId4"/>
    <p:sldId id="279" r:id="rId5"/>
    <p:sldId id="282" r:id="rId6"/>
    <p:sldId id="280" r:id="rId7"/>
    <p:sldId id="283" r:id="rId8"/>
    <p:sldId id="284" r:id="rId9"/>
    <p:sldId id="285" r:id="rId10"/>
    <p:sldId id="286" r:id="rId11"/>
    <p:sldId id="287" r:id="rId12"/>
    <p:sldId id="288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75" r:id="rId26"/>
    <p:sldId id="268" r:id="rId27"/>
    <p:sldId id="269" r:id="rId28"/>
    <p:sldId id="270" r:id="rId29"/>
    <p:sldId id="272" r:id="rId30"/>
    <p:sldId id="276" r:id="rId31"/>
    <p:sldId id="273" r:id="rId32"/>
    <p:sldId id="274" r:id="rId3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1" d="100"/>
          <a:sy n="17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857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71016-AA53-1023-C482-0E6F9B95A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FC4E1B-2A90-DA8D-D658-4EC2CC405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9FB29-9924-6697-40BF-54BEBD2F4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C6DB5-89CD-D315-0A19-61C06C1480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50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DCF7D-E5B1-9DD0-9031-989BBDCCF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A4C05-D74E-998B-59E3-6C7762023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C48D6-566E-E3B1-450B-00DD03790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5818C-DBE9-C949-8FDD-3E9E692A92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88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19B08-1115-1636-09F3-41754C38C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5341D-18FE-6930-97B9-CC0C2195D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D2825-3CE5-F150-EE25-49AC8CBDF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89731-3F3A-57B2-4A4B-789E379C9A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949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CA9C4-B7B2-2FD9-AB4C-EC20BCC9D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C99B426-969A-AFAD-86DB-F9956177992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23B4F5C-AA3D-DFC2-1CD5-7B7FE4B5EE35}"/>
              </a:ext>
            </a:extLst>
          </p:cNvPr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86D203C-9B8B-EDD4-B703-9AD65DD11D5C}"/>
              </a:ext>
            </a:extLst>
          </p:cNvPr>
          <p:cNvSpPr/>
          <p:nvPr/>
        </p:nvSpPr>
        <p:spPr>
          <a:xfrm>
            <a:off x="5669280" y="-731520"/>
            <a:ext cx="4114800" cy="4114800"/>
          </a:xfrm>
          <a:prstGeom prst="ellipse">
            <a:avLst/>
          </a:prstGeom>
          <a:solidFill>
            <a:srgbClr val="E94560">
              <a:alpha val="20000"/>
            </a:srgbClr>
          </a:solidFill>
          <a:ln w="12700">
            <a:solidFill>
              <a:srgbClr val="E94560">
                <a:alpha val="20000"/>
              </a:srgbClr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A5217B2-D584-F1A2-08D9-BABCC9963CB9}"/>
              </a:ext>
            </a:extLst>
          </p:cNvPr>
          <p:cNvSpPr/>
          <p:nvPr/>
        </p:nvSpPr>
        <p:spPr>
          <a:xfrm>
            <a:off x="6400800" y="2286000"/>
            <a:ext cx="2743200" cy="2743200"/>
          </a:xfrm>
          <a:prstGeom prst="ellipse">
            <a:avLst/>
          </a:prstGeom>
          <a:solidFill>
            <a:srgbClr val="0F3460">
              <a:alpha val="70000"/>
            </a:srgbClr>
          </a:solidFill>
          <a:ln w="12700">
            <a:solidFill>
              <a:srgbClr val="0F3460">
                <a:alpha val="70000"/>
              </a:srgbClr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C41F682-CBE2-246D-6EFB-F9FD993C9B06}"/>
              </a:ext>
            </a:extLst>
          </p:cNvPr>
          <p:cNvSpPr/>
          <p:nvPr/>
        </p:nvSpPr>
        <p:spPr>
          <a:xfrm>
            <a:off x="457200" y="64008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FC131FB-8734-F0C1-6B58-F6E5BEF799C4}"/>
              </a:ext>
            </a:extLst>
          </p:cNvPr>
          <p:cNvSpPr/>
          <p:nvPr/>
        </p:nvSpPr>
        <p:spPr>
          <a:xfrm>
            <a:off x="457200" y="227137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kern="0" spc="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INOVASI</a:t>
            </a:r>
            <a:endParaRPr lang="en-US" sz="72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BA61CC9-72B7-9B29-6179-A24BE883D49A}"/>
              </a:ext>
            </a:extLst>
          </p:cNvPr>
          <p:cNvSpPr/>
          <p:nvPr/>
        </p:nvSpPr>
        <p:spPr>
          <a:xfrm>
            <a:off x="-199979" y="-154261"/>
            <a:ext cx="3508918" cy="1040040"/>
          </a:xfrm>
          <a:prstGeom prst="roundRect">
            <a:avLst/>
          </a:prstGeom>
          <a:ln w="76200">
            <a:solidFill>
              <a:srgbClr val="E945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2B0921-DE0E-0BC4-09C7-D7237ADBC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18" y="168249"/>
            <a:ext cx="1097280" cy="3950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295BC0-5D29-47AB-3C2D-51D657C6E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622" y="-140508"/>
            <a:ext cx="1646862" cy="9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6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BAF448-BFC5-8F35-EB8B-5C56753BCAA5}"/>
              </a:ext>
            </a:extLst>
          </p:cNvPr>
          <p:cNvSpPr txBox="1"/>
          <p:nvPr/>
        </p:nvSpPr>
        <p:spPr>
          <a:xfrm>
            <a:off x="1141142" y="1463754"/>
            <a:ext cx="686171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3800" b="1" dirty="0" err="1"/>
              <a:t>Inovasi</a:t>
            </a:r>
            <a:r>
              <a:rPr lang="en-ID" sz="13800" b="1" dirty="0"/>
              <a:t>?</a:t>
            </a:r>
            <a:endParaRPr lang="en-US" sz="13800" b="1" dirty="0"/>
          </a:p>
        </p:txBody>
      </p:sp>
    </p:spTree>
    <p:extLst>
      <p:ext uri="{BB962C8B-B14F-4D97-AF65-F5344CB8AC3E}">
        <p14:creationId xmlns:p14="http://schemas.microsoft.com/office/powerpoint/2010/main" val="156788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30E997-FAF5-5F94-FA74-06250218EDCD}"/>
              </a:ext>
            </a:extLst>
          </p:cNvPr>
          <p:cNvSpPr txBox="1"/>
          <p:nvPr/>
        </p:nvSpPr>
        <p:spPr>
          <a:xfrm>
            <a:off x="394010" y="1294477"/>
            <a:ext cx="83559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4000" dirty="0" err="1"/>
              <a:t>Inovasi</a:t>
            </a:r>
            <a:r>
              <a:rPr lang="en-ID" sz="4000" dirty="0"/>
              <a:t> </a:t>
            </a:r>
            <a:r>
              <a:rPr lang="en-ID" sz="4000" dirty="0" err="1"/>
              <a:t>adalah</a:t>
            </a:r>
            <a:r>
              <a:rPr lang="en-ID" sz="4000" dirty="0"/>
              <a:t> proses </a:t>
            </a:r>
            <a:r>
              <a:rPr lang="en-ID" sz="4000" dirty="0" err="1"/>
              <a:t>menciptakan</a:t>
            </a:r>
            <a:r>
              <a:rPr lang="en-ID" sz="4000" dirty="0"/>
              <a:t>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memperbaiki</a:t>
            </a:r>
            <a:r>
              <a:rPr lang="en-ID" sz="4000" dirty="0"/>
              <a:t> </a:t>
            </a:r>
            <a:r>
              <a:rPr lang="en-ID" sz="4000" dirty="0" err="1"/>
              <a:t>sesuatu</a:t>
            </a:r>
            <a:r>
              <a:rPr lang="en-ID" sz="4000" dirty="0"/>
              <a:t> agar </a:t>
            </a:r>
            <a:r>
              <a:rPr lang="en-ID" sz="4000" dirty="0" err="1"/>
              <a:t>menjadi</a:t>
            </a:r>
            <a:r>
              <a:rPr lang="en-ID" sz="4000" dirty="0"/>
              <a:t> </a:t>
            </a:r>
            <a:r>
              <a:rPr lang="en-ID" sz="4000" b="1" dirty="0" err="1">
                <a:highlight>
                  <a:srgbClr val="00FF00"/>
                </a:highlight>
              </a:rPr>
              <a:t>lebih</a:t>
            </a:r>
            <a:r>
              <a:rPr lang="en-ID" sz="4000" b="1" dirty="0">
                <a:highlight>
                  <a:srgbClr val="00FF00"/>
                </a:highlight>
              </a:rPr>
              <a:t> </a:t>
            </a:r>
            <a:r>
              <a:rPr lang="en-ID" sz="4000" b="1" dirty="0" err="1">
                <a:highlight>
                  <a:srgbClr val="00FF00"/>
                </a:highlight>
              </a:rPr>
              <a:t>bernilai</a:t>
            </a:r>
            <a:r>
              <a:rPr lang="en-ID" sz="4000" b="1" dirty="0">
                <a:highlight>
                  <a:srgbClr val="00FF00"/>
                </a:highlight>
              </a:rPr>
              <a:t>, </a:t>
            </a:r>
            <a:r>
              <a:rPr lang="en-ID" sz="4000" b="1" dirty="0" err="1">
                <a:highlight>
                  <a:srgbClr val="00FF00"/>
                </a:highlight>
              </a:rPr>
              <a:t>lebih</a:t>
            </a:r>
            <a:r>
              <a:rPr lang="en-ID" sz="4000" b="1" dirty="0">
                <a:highlight>
                  <a:srgbClr val="00FF00"/>
                </a:highlight>
              </a:rPr>
              <a:t> </a:t>
            </a:r>
            <a:r>
              <a:rPr lang="en-ID" sz="4000" b="1" dirty="0" err="1">
                <a:highlight>
                  <a:srgbClr val="00FF00"/>
                </a:highlight>
              </a:rPr>
              <a:t>efektif</a:t>
            </a:r>
            <a:r>
              <a:rPr lang="en-ID" sz="4000" b="1" dirty="0">
                <a:highlight>
                  <a:srgbClr val="00FF00"/>
                </a:highlight>
              </a:rPr>
              <a:t>, </a:t>
            </a:r>
            <a:r>
              <a:rPr lang="en-ID" sz="4000" b="1" dirty="0" err="1">
                <a:highlight>
                  <a:srgbClr val="00FF00"/>
                </a:highlight>
              </a:rPr>
              <a:t>atau</a:t>
            </a:r>
            <a:r>
              <a:rPr lang="en-ID" sz="4000" b="1" dirty="0">
                <a:highlight>
                  <a:srgbClr val="00FF00"/>
                </a:highlight>
              </a:rPr>
              <a:t> </a:t>
            </a:r>
            <a:r>
              <a:rPr lang="en-ID" sz="4000" b="1" dirty="0" err="1">
                <a:highlight>
                  <a:srgbClr val="00FF00"/>
                </a:highlight>
              </a:rPr>
              <a:t>lebih</a:t>
            </a:r>
            <a:r>
              <a:rPr lang="en-ID" sz="4000" b="1" dirty="0">
                <a:highlight>
                  <a:srgbClr val="00FF00"/>
                </a:highlight>
              </a:rPr>
              <a:t> </a:t>
            </a:r>
            <a:r>
              <a:rPr lang="en-ID" sz="4000" b="1" dirty="0" err="1">
                <a:highlight>
                  <a:srgbClr val="00FF00"/>
                </a:highlight>
              </a:rPr>
              <a:t>relevan</a:t>
            </a:r>
            <a:r>
              <a:rPr lang="en-ID" sz="4000" dirty="0">
                <a:highlight>
                  <a:srgbClr val="00FF00"/>
                </a:highligh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533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E4A805-DE10-DDC5-380D-8174FEFAD4BB}"/>
              </a:ext>
            </a:extLst>
          </p:cNvPr>
          <p:cNvSpPr txBox="1"/>
          <p:nvPr/>
        </p:nvSpPr>
        <p:spPr>
          <a:xfrm>
            <a:off x="345687" y="1017478"/>
            <a:ext cx="845262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800" b="1" dirty="0" err="1"/>
              <a:t>Inovasi</a:t>
            </a:r>
            <a:r>
              <a:rPr lang="en-ID" sz="2800" b="1" dirty="0"/>
              <a:t> </a:t>
            </a:r>
            <a:r>
              <a:rPr lang="en-ID" sz="2800" b="1" dirty="0" err="1"/>
              <a:t>tidak</a:t>
            </a:r>
            <a:r>
              <a:rPr lang="en-ID" sz="2800" b="1" dirty="0"/>
              <a:t> </a:t>
            </a:r>
            <a:r>
              <a:rPr lang="en-ID" sz="2800" b="1" dirty="0" err="1"/>
              <a:t>selalu</a:t>
            </a:r>
            <a:r>
              <a:rPr lang="en-ID" sz="2800" b="1" dirty="0"/>
              <a:t> </a:t>
            </a:r>
            <a:r>
              <a:rPr lang="en-ID" sz="2800" b="1" dirty="0" err="1"/>
              <a:t>berarti</a:t>
            </a:r>
            <a:r>
              <a:rPr lang="en-ID" sz="2800" b="1" dirty="0"/>
              <a:t> </a:t>
            </a:r>
            <a:r>
              <a:rPr lang="en-ID" sz="2800" b="1" dirty="0" err="1"/>
              <a:t>hal</a:t>
            </a:r>
            <a:r>
              <a:rPr lang="en-ID" sz="2800" b="1" dirty="0"/>
              <a:t> yang </a:t>
            </a:r>
            <a:r>
              <a:rPr lang="en-ID" sz="2800" b="1" dirty="0" err="1"/>
              <a:t>benar-benar</a:t>
            </a:r>
            <a:r>
              <a:rPr lang="en-ID" sz="2800" b="1" dirty="0"/>
              <a:t> </a:t>
            </a:r>
            <a:r>
              <a:rPr lang="en-ID" sz="2800" b="1" dirty="0" err="1"/>
              <a:t>baru</a:t>
            </a:r>
            <a:br>
              <a:rPr lang="en-ID" sz="2800" b="1" dirty="0"/>
            </a:br>
            <a:endParaRPr lang="en-ID" sz="2800" b="1" dirty="0"/>
          </a:p>
          <a:p>
            <a:pPr>
              <a:buNone/>
            </a:pPr>
            <a:endParaRPr lang="en-ID" sz="2800" b="1" dirty="0"/>
          </a:p>
          <a:p>
            <a:pPr>
              <a:buNone/>
            </a:pPr>
            <a:r>
              <a:rPr lang="en-ID" sz="2800" b="1" dirty="0"/>
              <a:t>Bisa juga: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2800" b="1" dirty="0" err="1">
                <a:highlight>
                  <a:srgbClr val="00FF00"/>
                </a:highlight>
              </a:rPr>
              <a:t>Memperbaiki</a:t>
            </a:r>
            <a:r>
              <a:rPr lang="en-ID" sz="2800" b="1" dirty="0">
                <a:highlight>
                  <a:srgbClr val="00FF00"/>
                </a:highlight>
              </a:rPr>
              <a:t> yang </a:t>
            </a:r>
            <a:r>
              <a:rPr lang="en-ID" sz="2800" b="1" dirty="0" err="1">
                <a:highlight>
                  <a:srgbClr val="00FF00"/>
                </a:highlight>
              </a:rPr>
              <a:t>sudah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  <a:r>
              <a:rPr lang="en-ID" sz="2800" b="1" dirty="0" err="1">
                <a:highlight>
                  <a:srgbClr val="00FF00"/>
                </a:highlight>
              </a:rPr>
              <a:t>ada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2800" b="1" dirty="0" err="1">
                <a:highlight>
                  <a:srgbClr val="00FFFF"/>
                </a:highlight>
              </a:rPr>
              <a:t>Menggabungkan</a:t>
            </a:r>
            <a:r>
              <a:rPr lang="en-ID" sz="2800" b="1" dirty="0">
                <a:highlight>
                  <a:srgbClr val="00FFFF"/>
                </a:highlight>
              </a:rPr>
              <a:t> ide lama </a:t>
            </a:r>
            <a:r>
              <a:rPr lang="en-ID" sz="2800" b="1" dirty="0" err="1">
                <a:highlight>
                  <a:srgbClr val="00FFFF"/>
                </a:highlight>
              </a:rPr>
              <a:t>jadi</a:t>
            </a:r>
            <a:r>
              <a:rPr lang="en-ID" sz="2800" b="1" dirty="0">
                <a:highlight>
                  <a:srgbClr val="00FFFF"/>
                </a:highlight>
              </a:rPr>
              <a:t> </a:t>
            </a:r>
            <a:r>
              <a:rPr lang="en-ID" sz="2800" b="1" dirty="0" err="1">
                <a:highlight>
                  <a:srgbClr val="00FFFF"/>
                </a:highlight>
              </a:rPr>
              <a:t>sesuatu</a:t>
            </a:r>
            <a:r>
              <a:rPr lang="en-ID" sz="2800" b="1" dirty="0">
                <a:highlight>
                  <a:srgbClr val="00FFFF"/>
                </a:highlight>
              </a:rPr>
              <a:t> yang </a:t>
            </a:r>
            <a:r>
              <a:rPr lang="en-ID" sz="2800" b="1" dirty="0" err="1">
                <a:highlight>
                  <a:srgbClr val="00FFFF"/>
                </a:highlight>
              </a:rPr>
              <a:t>berbeda</a:t>
            </a:r>
            <a:endParaRPr lang="en-ID" sz="2800" b="1" dirty="0">
              <a:highlight>
                <a:srgbClr val="00FFFF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2800" b="1" dirty="0" err="1">
                <a:highlight>
                  <a:srgbClr val="FFFF00"/>
                </a:highlight>
              </a:rPr>
              <a:t>Menyederhanakan</a:t>
            </a:r>
            <a:r>
              <a:rPr lang="en-ID" sz="2800" b="1" dirty="0">
                <a:highlight>
                  <a:srgbClr val="FFFF00"/>
                </a:highlight>
              </a:rPr>
              <a:t> </a:t>
            </a:r>
            <a:r>
              <a:rPr lang="en-ID" sz="2800" b="1" dirty="0" err="1">
                <a:highlight>
                  <a:srgbClr val="FFFF00"/>
                </a:highlight>
              </a:rPr>
              <a:t>sesuatu</a:t>
            </a:r>
            <a:r>
              <a:rPr lang="en-ID" sz="2800" b="1" dirty="0">
                <a:highlight>
                  <a:srgbClr val="FFFF00"/>
                </a:highlight>
              </a:rPr>
              <a:t> yang </a:t>
            </a:r>
            <a:r>
              <a:rPr lang="en-ID" sz="2800" b="1" dirty="0" err="1">
                <a:highlight>
                  <a:srgbClr val="FFFF00"/>
                </a:highlight>
              </a:rPr>
              <a:t>rumit</a:t>
            </a:r>
            <a:endParaRPr lang="en-ID" sz="28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42879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9125D-06C5-200B-6A7A-B7DB16A4E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05203D-54EE-2809-BDC8-AC143725AF82}"/>
              </a:ext>
            </a:extLst>
          </p:cNvPr>
          <p:cNvSpPr txBox="1"/>
          <p:nvPr/>
        </p:nvSpPr>
        <p:spPr>
          <a:xfrm>
            <a:off x="1141142" y="1417588"/>
            <a:ext cx="68617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7200" b="1" dirty="0" err="1"/>
              <a:t>Kenapa</a:t>
            </a:r>
            <a:r>
              <a:rPr lang="en-ID" sz="7200" b="1" dirty="0"/>
              <a:t> </a:t>
            </a:r>
            <a:r>
              <a:rPr lang="en-ID" sz="7200" b="1" dirty="0" err="1"/>
              <a:t>harus</a:t>
            </a:r>
            <a:r>
              <a:rPr lang="en-ID" sz="7200" b="1" dirty="0"/>
              <a:t> </a:t>
            </a:r>
            <a:r>
              <a:rPr lang="en-ID" sz="7200" b="1" dirty="0" err="1"/>
              <a:t>Inovasi</a:t>
            </a:r>
            <a:r>
              <a:rPr lang="en-ID" sz="7200" b="1" dirty="0"/>
              <a:t>?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17791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7FF13B-0853-9848-1A30-DAF5667F6D0D}"/>
              </a:ext>
            </a:extLst>
          </p:cNvPr>
          <p:cNvSpPr txBox="1"/>
          <p:nvPr/>
        </p:nvSpPr>
        <p:spPr>
          <a:xfrm>
            <a:off x="687657" y="1509921"/>
            <a:ext cx="65011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6600" b="1" dirty="0"/>
              <a:t>Karena dunia </a:t>
            </a:r>
            <a:r>
              <a:rPr lang="en-ID" sz="6600" b="1" dirty="0" err="1"/>
              <a:t>terus</a:t>
            </a:r>
            <a:r>
              <a:rPr lang="en-ID" sz="6600" b="1" dirty="0"/>
              <a:t> </a:t>
            </a:r>
            <a:r>
              <a:rPr lang="en-ID" sz="6600" b="1" dirty="0" err="1"/>
              <a:t>berubah</a:t>
            </a:r>
            <a:r>
              <a:rPr lang="en-ID" sz="6600" b="1" dirty="0"/>
              <a:t>.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4195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0FC610-A057-C944-21CF-9AB532F200C0}"/>
              </a:ext>
            </a:extLst>
          </p:cNvPr>
          <p:cNvSpPr txBox="1"/>
          <p:nvPr/>
        </p:nvSpPr>
        <p:spPr>
          <a:xfrm>
            <a:off x="260195" y="586591"/>
            <a:ext cx="86236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800" dirty="0" err="1"/>
              <a:t>Tanpa</a:t>
            </a:r>
            <a:r>
              <a:rPr lang="en-ID" sz="2800" dirty="0"/>
              <a:t> </a:t>
            </a:r>
            <a:r>
              <a:rPr lang="en-ID" sz="2800" dirty="0" err="1"/>
              <a:t>inovasi</a:t>
            </a:r>
            <a:r>
              <a:rPr lang="en-ID" sz="2800" dirty="0"/>
              <a:t>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dirty="0" err="1"/>
              <a:t>Produk</a:t>
            </a:r>
            <a:r>
              <a:rPr lang="en-ID" sz="2800" dirty="0"/>
              <a:t> </a:t>
            </a:r>
            <a:r>
              <a:rPr lang="en-ID" sz="2800" dirty="0" err="1"/>
              <a:t>jadi</a:t>
            </a:r>
            <a:r>
              <a:rPr lang="en-ID" sz="2800" dirty="0"/>
              <a:t> </a:t>
            </a:r>
            <a:r>
              <a:rPr lang="en-ID" sz="2800" b="1" dirty="0" err="1"/>
              <a:t>ketinggalan</a:t>
            </a:r>
            <a:r>
              <a:rPr lang="en-ID" sz="2800" b="1" dirty="0"/>
              <a:t> zaman</a:t>
            </a:r>
            <a:r>
              <a:rPr lang="en-ID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dirty="0" err="1"/>
              <a:t>Bisnis</a:t>
            </a:r>
            <a:r>
              <a:rPr lang="en-ID" sz="2800" dirty="0"/>
              <a:t> </a:t>
            </a:r>
            <a:r>
              <a:rPr lang="en-ID" sz="2800" dirty="0" err="1"/>
              <a:t>bisa</a:t>
            </a:r>
            <a:r>
              <a:rPr lang="en-ID" sz="2800" dirty="0"/>
              <a:t> </a:t>
            </a:r>
            <a:r>
              <a:rPr lang="en-ID" sz="2800" b="1" dirty="0" err="1"/>
              <a:t>ditinggalkan</a:t>
            </a:r>
            <a:r>
              <a:rPr lang="en-ID" sz="2800" b="1" dirty="0"/>
              <a:t> </a:t>
            </a:r>
            <a:r>
              <a:rPr lang="en-ID" sz="2800" b="1" dirty="0" err="1"/>
              <a:t>pelanggan</a:t>
            </a:r>
            <a:r>
              <a:rPr lang="en-ID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dirty="0"/>
              <a:t>Solusi lama </a:t>
            </a:r>
            <a:r>
              <a:rPr lang="en-ID" sz="2800" dirty="0" err="1"/>
              <a:t>jadi</a:t>
            </a:r>
            <a:r>
              <a:rPr lang="en-ID" sz="2800" dirty="0"/>
              <a:t> </a:t>
            </a:r>
            <a:r>
              <a:rPr lang="en-ID" sz="2800" b="1" dirty="0" err="1"/>
              <a:t>tidak</a:t>
            </a:r>
            <a:r>
              <a:rPr lang="en-ID" sz="2800" b="1" dirty="0"/>
              <a:t> </a:t>
            </a:r>
            <a:r>
              <a:rPr lang="en-ID" sz="2800" b="1" dirty="0" err="1"/>
              <a:t>relevan</a:t>
            </a:r>
            <a:r>
              <a:rPr lang="en-ID" sz="2800" dirty="0"/>
              <a:t> </a:t>
            </a:r>
          </a:p>
          <a:p>
            <a:pPr lvl="1"/>
            <a:endParaRPr lang="en-ID" sz="2800" dirty="0"/>
          </a:p>
          <a:p>
            <a:pPr>
              <a:buNone/>
            </a:pP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inovasi</a:t>
            </a:r>
            <a:r>
              <a:rPr lang="en-ID" sz="2800" dirty="0"/>
              <a:t>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dirty="0"/>
              <a:t>Kita </a:t>
            </a:r>
            <a:r>
              <a:rPr lang="en-ID" sz="2800" dirty="0" err="1"/>
              <a:t>bisa</a:t>
            </a:r>
            <a:r>
              <a:rPr lang="en-ID" sz="2800" dirty="0"/>
              <a:t> </a:t>
            </a:r>
            <a:r>
              <a:rPr lang="en-ID" sz="2800" b="1" dirty="0" err="1"/>
              <a:t>lebih</a:t>
            </a:r>
            <a:r>
              <a:rPr lang="en-ID" sz="2800" b="1" dirty="0"/>
              <a:t> </a:t>
            </a:r>
            <a:r>
              <a:rPr lang="en-ID" sz="2800" b="1" dirty="0" err="1"/>
              <a:t>unggul</a:t>
            </a:r>
            <a:r>
              <a:rPr lang="en-ID" sz="2800" b="1" dirty="0"/>
              <a:t> </a:t>
            </a:r>
            <a:r>
              <a:rPr lang="en-ID" sz="2800" b="1" dirty="0" err="1"/>
              <a:t>dari</a:t>
            </a:r>
            <a:r>
              <a:rPr lang="en-ID" sz="2800" b="1" dirty="0"/>
              <a:t> yang lain</a:t>
            </a:r>
            <a:r>
              <a:rPr lang="en-ID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dirty="0" err="1"/>
              <a:t>Masalah</a:t>
            </a:r>
            <a:r>
              <a:rPr lang="en-ID" sz="2800" dirty="0"/>
              <a:t> </a:t>
            </a:r>
            <a:r>
              <a:rPr lang="en-ID" sz="2800" dirty="0" err="1"/>
              <a:t>bisa</a:t>
            </a:r>
            <a:r>
              <a:rPr lang="en-ID" sz="2800" dirty="0"/>
              <a:t> </a:t>
            </a:r>
            <a:r>
              <a:rPr lang="en-ID" sz="2800" dirty="0" err="1"/>
              <a:t>diselesaikan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b="1" dirty="0" err="1"/>
              <a:t>cara</a:t>
            </a:r>
            <a:r>
              <a:rPr lang="en-ID" sz="2800" b="1" dirty="0"/>
              <a:t> </a:t>
            </a:r>
            <a:r>
              <a:rPr lang="en-ID" sz="2800" b="1" dirty="0" err="1"/>
              <a:t>lebih</a:t>
            </a:r>
            <a:r>
              <a:rPr lang="en-ID" sz="2800" b="1" dirty="0"/>
              <a:t> </a:t>
            </a:r>
            <a:r>
              <a:rPr lang="en-ID" sz="2800" b="1" dirty="0" err="1"/>
              <a:t>efektif</a:t>
            </a:r>
            <a:r>
              <a:rPr lang="en-ID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dirty="0" err="1"/>
              <a:t>Membuka</a:t>
            </a:r>
            <a:r>
              <a:rPr lang="en-ID" sz="2800" dirty="0"/>
              <a:t> </a:t>
            </a:r>
            <a:r>
              <a:rPr lang="en-ID" sz="2800" b="1" dirty="0" err="1"/>
              <a:t>peluang</a:t>
            </a:r>
            <a:r>
              <a:rPr lang="en-ID" sz="2800" b="1" dirty="0"/>
              <a:t> </a:t>
            </a:r>
            <a:r>
              <a:rPr lang="en-ID" sz="2800" b="1" dirty="0" err="1"/>
              <a:t>baru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2393015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C485C7-EA30-00A4-3428-75C18CE56567}"/>
              </a:ext>
            </a:extLst>
          </p:cNvPr>
          <p:cNvSpPr txBox="1"/>
          <p:nvPr/>
        </p:nvSpPr>
        <p:spPr>
          <a:xfrm>
            <a:off x="806605" y="1509921"/>
            <a:ext cx="717766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6600" b="1" dirty="0"/>
              <a:t>Kapan </a:t>
            </a:r>
            <a:r>
              <a:rPr lang="en-ID" sz="6600" b="1" dirty="0" err="1"/>
              <a:t>kita</a:t>
            </a:r>
            <a:r>
              <a:rPr lang="en-ID" sz="6600" b="1" dirty="0"/>
              <a:t> </a:t>
            </a:r>
            <a:r>
              <a:rPr lang="en-ID" sz="6600" b="1" dirty="0" err="1"/>
              <a:t>perlu</a:t>
            </a:r>
            <a:r>
              <a:rPr lang="en-ID" sz="6600" b="1" dirty="0"/>
              <a:t> </a:t>
            </a:r>
            <a:r>
              <a:rPr lang="en-ID" sz="6600" b="1" dirty="0" err="1"/>
              <a:t>mulai</a:t>
            </a:r>
            <a:r>
              <a:rPr lang="en-ID" sz="6600" b="1" dirty="0"/>
              <a:t> </a:t>
            </a:r>
            <a:r>
              <a:rPr lang="en-ID" sz="6600" b="1" dirty="0" err="1"/>
              <a:t>berinovasi</a:t>
            </a:r>
            <a:r>
              <a:rPr lang="en-ID" sz="6600" b="1" dirty="0"/>
              <a:t>?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26362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8B211F-99C7-E9F7-E4AA-1983A71BCDBC}"/>
              </a:ext>
            </a:extLst>
          </p:cNvPr>
          <p:cNvSpPr txBox="1"/>
          <p:nvPr/>
        </p:nvSpPr>
        <p:spPr>
          <a:xfrm>
            <a:off x="698810" y="555813"/>
            <a:ext cx="659780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3200" b="1" dirty="0"/>
              <a:t>Tidak </a:t>
            </a:r>
            <a:r>
              <a:rPr lang="en-ID" sz="3200" b="1" dirty="0" err="1"/>
              <a:t>harus</a:t>
            </a:r>
            <a:r>
              <a:rPr lang="en-ID" sz="3200" b="1" dirty="0"/>
              <a:t> </a:t>
            </a:r>
            <a:r>
              <a:rPr lang="en-ID" sz="3200" b="1" dirty="0" err="1"/>
              <a:t>menunggu</a:t>
            </a:r>
            <a:r>
              <a:rPr lang="en-ID" sz="3200" b="1" dirty="0"/>
              <a:t> </a:t>
            </a:r>
            <a:r>
              <a:rPr lang="en-ID" sz="3200" b="1" dirty="0" err="1"/>
              <a:t>gagal</a:t>
            </a:r>
            <a:r>
              <a:rPr lang="en-ID" sz="3200" b="1" dirty="0"/>
              <a:t>.</a:t>
            </a:r>
          </a:p>
          <a:p>
            <a:pPr>
              <a:buNone/>
            </a:pPr>
            <a:endParaRPr lang="en-ID" sz="3200" b="1" dirty="0"/>
          </a:p>
          <a:p>
            <a:pPr>
              <a:buNone/>
            </a:pPr>
            <a:r>
              <a:rPr lang="en-ID" sz="3200" b="1" dirty="0" err="1"/>
              <a:t>Inovasi</a:t>
            </a:r>
            <a:r>
              <a:rPr lang="en-ID" sz="3200" b="1" dirty="0"/>
              <a:t> </a:t>
            </a:r>
            <a:r>
              <a:rPr lang="en-ID" sz="3200" b="1" dirty="0" err="1"/>
              <a:t>bisa</a:t>
            </a:r>
            <a:r>
              <a:rPr lang="en-ID" sz="3200" b="1" dirty="0"/>
              <a:t> </a:t>
            </a:r>
            <a:r>
              <a:rPr lang="en-ID" sz="3200" b="1" dirty="0" err="1"/>
              <a:t>dilakukan</a:t>
            </a:r>
            <a:r>
              <a:rPr lang="en-ID" sz="3200" b="1" dirty="0"/>
              <a:t> </a:t>
            </a:r>
            <a:r>
              <a:rPr lang="en-ID" sz="3200" b="1" dirty="0" err="1"/>
              <a:t>saat</a:t>
            </a:r>
            <a:r>
              <a:rPr lang="en-ID" sz="3200" b="1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3200" b="1" dirty="0"/>
              <a:t>Performa </a:t>
            </a:r>
            <a:r>
              <a:rPr lang="en-ID" sz="3200" b="1" dirty="0" err="1"/>
              <a:t>mulai</a:t>
            </a:r>
            <a:r>
              <a:rPr lang="en-ID" sz="3200" b="1" dirty="0"/>
              <a:t> </a:t>
            </a:r>
            <a:r>
              <a:rPr lang="en-ID" sz="3200" b="1" dirty="0" err="1"/>
              <a:t>menurun</a:t>
            </a:r>
            <a:r>
              <a:rPr lang="en-ID" sz="3200" b="1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3200" b="1" dirty="0" err="1"/>
              <a:t>Produk</a:t>
            </a:r>
            <a:r>
              <a:rPr lang="en-ID" sz="3200" b="1" dirty="0"/>
              <a:t>/</a:t>
            </a:r>
            <a:r>
              <a:rPr lang="en-ID" sz="3200" b="1" dirty="0" err="1"/>
              <a:t>jasa</a:t>
            </a:r>
            <a:r>
              <a:rPr lang="en-ID" sz="3200" b="1" dirty="0"/>
              <a:t> </a:t>
            </a:r>
            <a:r>
              <a:rPr lang="en-ID" sz="3200" b="1" dirty="0" err="1"/>
              <a:t>terasa</a:t>
            </a:r>
            <a:r>
              <a:rPr lang="en-ID" sz="3200" b="1" dirty="0"/>
              <a:t> </a:t>
            </a:r>
            <a:r>
              <a:rPr lang="en-ID" sz="3200" b="1" dirty="0" err="1"/>
              <a:t>biasa</a:t>
            </a:r>
            <a:r>
              <a:rPr lang="en-ID" sz="3200" b="1" dirty="0"/>
              <a:t> </a:t>
            </a:r>
            <a:r>
              <a:rPr lang="en-ID" sz="3200" b="1" dirty="0" err="1"/>
              <a:t>saja</a:t>
            </a:r>
            <a:r>
              <a:rPr lang="en-ID" sz="3200" b="1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3200" b="1" dirty="0" err="1"/>
              <a:t>Muncul</a:t>
            </a:r>
            <a:r>
              <a:rPr lang="en-ID" sz="3200" b="1" dirty="0"/>
              <a:t> </a:t>
            </a:r>
            <a:r>
              <a:rPr lang="en-ID" sz="3200" b="1" dirty="0" err="1"/>
              <a:t>masalah</a:t>
            </a:r>
            <a:r>
              <a:rPr lang="en-ID" sz="3200" b="1" dirty="0"/>
              <a:t> yang </a:t>
            </a:r>
            <a:r>
              <a:rPr lang="en-ID" sz="3200" b="1" dirty="0" err="1"/>
              <a:t>berulang</a:t>
            </a:r>
            <a:r>
              <a:rPr lang="en-ID" sz="3200" b="1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3200" b="1" dirty="0"/>
              <a:t>Ada </a:t>
            </a:r>
            <a:r>
              <a:rPr lang="en-ID" sz="3200" b="1" dirty="0" err="1"/>
              <a:t>peluang</a:t>
            </a:r>
            <a:r>
              <a:rPr lang="en-ID" sz="3200" b="1" dirty="0"/>
              <a:t> </a:t>
            </a:r>
            <a:r>
              <a:rPr lang="en-ID" sz="3200" b="1" dirty="0" err="1"/>
              <a:t>baru</a:t>
            </a:r>
            <a:r>
              <a:rPr lang="en-ID" sz="3200" b="1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3200" b="1" dirty="0" err="1"/>
              <a:t>Kompetitor</a:t>
            </a:r>
            <a:r>
              <a:rPr lang="en-ID" sz="3200" b="1" dirty="0"/>
              <a:t> </a:t>
            </a:r>
            <a:r>
              <a:rPr lang="en-ID" sz="3200" b="1" dirty="0" err="1"/>
              <a:t>mulai</a:t>
            </a:r>
            <a:r>
              <a:rPr lang="en-ID" sz="3200" b="1" dirty="0"/>
              <a:t> </a:t>
            </a:r>
            <a:r>
              <a:rPr lang="en-ID" sz="3200" b="1" dirty="0" err="1"/>
              <a:t>lebih</a:t>
            </a:r>
            <a:r>
              <a:rPr lang="en-ID" sz="3200" b="1" dirty="0"/>
              <a:t> </a:t>
            </a:r>
            <a:r>
              <a:rPr lang="en-ID" sz="3200" b="1" dirty="0" err="1"/>
              <a:t>unggul</a:t>
            </a:r>
            <a:endParaRPr lang="en-ID" sz="3200" b="1" dirty="0"/>
          </a:p>
        </p:txBody>
      </p:sp>
    </p:spTree>
    <p:extLst>
      <p:ext uri="{BB962C8B-B14F-4D97-AF65-F5344CB8AC3E}">
        <p14:creationId xmlns:p14="http://schemas.microsoft.com/office/powerpoint/2010/main" val="3470692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886D05-3804-08FC-22C6-C2000EE1513F}"/>
              </a:ext>
            </a:extLst>
          </p:cNvPr>
          <p:cNvSpPr txBox="1"/>
          <p:nvPr/>
        </p:nvSpPr>
        <p:spPr>
          <a:xfrm>
            <a:off x="769434" y="1417588"/>
            <a:ext cx="70735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7200" b="1" dirty="0"/>
              <a:t>Tidak </a:t>
            </a:r>
            <a:r>
              <a:rPr lang="en-ID" sz="7200" b="1" dirty="0" err="1"/>
              <a:t>semua</a:t>
            </a:r>
            <a:r>
              <a:rPr lang="en-ID" sz="7200" b="1" dirty="0"/>
              <a:t> </a:t>
            </a:r>
            <a:r>
              <a:rPr lang="en-ID" sz="7200" b="1" dirty="0" err="1"/>
              <a:t>hal</a:t>
            </a:r>
            <a:r>
              <a:rPr lang="en-ID" sz="7200" b="1" dirty="0"/>
              <a:t> </a:t>
            </a:r>
            <a:r>
              <a:rPr lang="en-ID" sz="7200" b="1" dirty="0" err="1"/>
              <a:t>perlu</a:t>
            </a:r>
            <a:r>
              <a:rPr lang="en-ID" sz="7200" b="1" dirty="0"/>
              <a:t> </a:t>
            </a:r>
            <a:r>
              <a:rPr lang="en-ID" sz="7200" b="1" dirty="0" err="1"/>
              <a:t>inovasi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4287724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5188FE-4E7B-9F36-131B-13EEA1A21CF1}"/>
              </a:ext>
            </a:extLst>
          </p:cNvPr>
          <p:cNvSpPr txBox="1"/>
          <p:nvPr/>
        </p:nvSpPr>
        <p:spPr>
          <a:xfrm>
            <a:off x="356839" y="434808"/>
            <a:ext cx="783744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800" dirty="0"/>
              <a:t>Kalau </a:t>
            </a:r>
            <a:r>
              <a:rPr lang="en-ID" sz="2800" dirty="0" err="1"/>
              <a:t>sesuatu</a:t>
            </a:r>
            <a:r>
              <a:rPr lang="en-ID" sz="2800" dirty="0"/>
              <a:t> </a:t>
            </a:r>
            <a:r>
              <a:rPr lang="en-ID" sz="2800" dirty="0" err="1"/>
              <a:t>sudah</a:t>
            </a:r>
            <a:r>
              <a:rPr lang="en-ID" sz="2800" dirty="0"/>
              <a:t>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b="1" dirty="0" err="1">
                <a:highlight>
                  <a:srgbClr val="00FF00"/>
                </a:highlight>
              </a:rPr>
              <a:t>Berjalan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  <a:r>
              <a:rPr lang="en-ID" sz="2800" b="1" dirty="0" err="1">
                <a:highlight>
                  <a:srgbClr val="00FF00"/>
                </a:highlight>
              </a:rPr>
              <a:t>dengan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  <a:r>
              <a:rPr lang="en-ID" sz="2800" b="1" dirty="0" err="1">
                <a:highlight>
                  <a:srgbClr val="00FF00"/>
                </a:highlight>
              </a:rPr>
              <a:t>baik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b="1" dirty="0" err="1">
                <a:highlight>
                  <a:srgbClr val="00FF00"/>
                </a:highlight>
              </a:rPr>
              <a:t>Efisien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ID" sz="2800" b="1" dirty="0" err="1">
                <a:highlight>
                  <a:srgbClr val="00FF00"/>
                </a:highlight>
              </a:rPr>
              <a:t>Disukai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  <a:r>
              <a:rPr lang="en-ID" sz="2800" b="1" dirty="0" err="1">
                <a:highlight>
                  <a:srgbClr val="00FF00"/>
                </a:highlight>
              </a:rPr>
              <a:t>pengguna</a:t>
            </a:r>
            <a:r>
              <a:rPr lang="en-ID" sz="2800" b="1" dirty="0">
                <a:highlight>
                  <a:srgbClr val="00FF00"/>
                </a:highlight>
              </a:rPr>
              <a:t> </a:t>
            </a:r>
          </a:p>
          <a:p>
            <a:endParaRPr lang="en-ID" sz="2800" dirty="0"/>
          </a:p>
          <a:p>
            <a:r>
              <a:rPr lang="en-ID" sz="2800" dirty="0"/>
              <a:t>Maka </a:t>
            </a:r>
            <a:r>
              <a:rPr lang="en-ID" sz="2800" b="1" dirty="0" err="1"/>
              <a:t>tidak</a:t>
            </a:r>
            <a:r>
              <a:rPr lang="en-ID" sz="2800" b="1" dirty="0"/>
              <a:t> </a:t>
            </a:r>
            <a:r>
              <a:rPr lang="en-ID" sz="2800" b="1" dirty="0" err="1"/>
              <a:t>perlu</a:t>
            </a:r>
            <a:r>
              <a:rPr lang="en-ID" sz="2800" b="1" dirty="0"/>
              <a:t> </a:t>
            </a:r>
            <a:r>
              <a:rPr lang="en-ID" sz="2800" b="1" dirty="0" err="1"/>
              <a:t>dipaksakan</a:t>
            </a:r>
            <a:r>
              <a:rPr lang="en-ID" sz="2800" b="1" dirty="0"/>
              <a:t> </a:t>
            </a:r>
            <a:r>
              <a:rPr lang="en-ID" sz="2800" b="1" dirty="0" err="1"/>
              <a:t>inovasi</a:t>
            </a:r>
            <a:endParaRPr lang="en-ID" sz="2800" dirty="0"/>
          </a:p>
          <a:p>
            <a:pPr>
              <a:buNone/>
            </a:pPr>
            <a:endParaRPr lang="en-ID" sz="2800" dirty="0"/>
          </a:p>
          <a:p>
            <a:pPr>
              <a:buNone/>
            </a:pPr>
            <a:r>
              <a:rPr lang="en-ID" sz="2800" dirty="0"/>
              <a:t>Karena: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D" sz="2000" dirty="0" err="1"/>
              <a:t>Inovasi</a:t>
            </a:r>
            <a:r>
              <a:rPr lang="en-ID" sz="2000" dirty="0"/>
              <a:t> yang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perlu</a:t>
            </a:r>
            <a:r>
              <a:rPr lang="en-ID" sz="2000" dirty="0"/>
              <a:t> </a:t>
            </a:r>
            <a:r>
              <a:rPr lang="en-ID" sz="2000" dirty="0" err="1"/>
              <a:t>bisa</a:t>
            </a:r>
            <a:r>
              <a:rPr lang="en-ID" sz="2000" dirty="0"/>
              <a:t> </a:t>
            </a:r>
            <a:r>
              <a:rPr lang="en-ID" sz="2000" b="1" dirty="0" err="1"/>
              <a:t>merusak</a:t>
            </a:r>
            <a:r>
              <a:rPr lang="en-ID" sz="2000" b="1" dirty="0"/>
              <a:t> </a:t>
            </a:r>
            <a:r>
              <a:rPr lang="en-ID" sz="2000" b="1" dirty="0" err="1"/>
              <a:t>sistem</a:t>
            </a:r>
            <a:r>
              <a:rPr lang="en-ID" sz="2000" b="1" dirty="0"/>
              <a:t> yang </a:t>
            </a:r>
            <a:r>
              <a:rPr lang="en-ID" sz="2000" b="1" dirty="0" err="1"/>
              <a:t>sudah</a:t>
            </a:r>
            <a:r>
              <a:rPr lang="en-ID" sz="2000" b="1" dirty="0"/>
              <a:t> </a:t>
            </a:r>
            <a:r>
              <a:rPr lang="en-ID" sz="2000" b="1" dirty="0" err="1"/>
              <a:t>bagus</a:t>
            </a:r>
            <a:r>
              <a:rPr lang="en-ID" sz="20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D" sz="2000" dirty="0"/>
              <a:t>Bisa </a:t>
            </a:r>
            <a:r>
              <a:rPr lang="en-ID" sz="2000" dirty="0" err="1"/>
              <a:t>menambah</a:t>
            </a:r>
            <a:r>
              <a:rPr lang="en-ID" sz="2000" dirty="0"/>
              <a:t> </a:t>
            </a:r>
            <a:r>
              <a:rPr lang="en-ID" sz="2000" b="1" dirty="0" err="1"/>
              <a:t>biaya</a:t>
            </a:r>
            <a:r>
              <a:rPr lang="en-ID" sz="2000" b="1" dirty="0"/>
              <a:t> &amp; </a:t>
            </a:r>
            <a:r>
              <a:rPr lang="en-ID" sz="2000" b="1" dirty="0" err="1"/>
              <a:t>kompleksitas</a:t>
            </a:r>
            <a:r>
              <a:rPr lang="en-ID" sz="2000" b="1" dirty="0"/>
              <a:t> </a:t>
            </a:r>
            <a:r>
              <a:rPr lang="en-ID" sz="2000" b="1" dirty="0" err="1"/>
              <a:t>tanpa</a:t>
            </a:r>
            <a:r>
              <a:rPr lang="en-ID" sz="2000" b="1" dirty="0"/>
              <a:t> </a:t>
            </a:r>
            <a:r>
              <a:rPr lang="en-ID" sz="2000" b="1" dirty="0" err="1"/>
              <a:t>manfaat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55197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0E369D-90FF-BF61-6E60-FBE34596A339}"/>
              </a:ext>
            </a:extLst>
          </p:cNvPr>
          <p:cNvSpPr txBox="1"/>
          <p:nvPr/>
        </p:nvSpPr>
        <p:spPr>
          <a:xfrm>
            <a:off x="460917" y="1417588"/>
            <a:ext cx="83262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800" b="1" dirty="0"/>
              <a:t>Kalau </a:t>
            </a:r>
            <a:r>
              <a:rPr lang="en-ID" sz="4800" b="1" dirty="0" err="1"/>
              <a:t>tidak</a:t>
            </a:r>
            <a:r>
              <a:rPr lang="en-ID" sz="4800" b="1" dirty="0"/>
              <a:t> </a:t>
            </a:r>
            <a:r>
              <a:rPr lang="en-ID" sz="4800" b="1" dirty="0" err="1"/>
              <a:t>perlu</a:t>
            </a:r>
            <a:r>
              <a:rPr lang="en-ID" sz="4800" b="1" dirty="0"/>
              <a:t> </a:t>
            </a:r>
            <a:r>
              <a:rPr lang="en-ID" sz="4800" b="1" dirty="0" err="1"/>
              <a:t>inovasi</a:t>
            </a:r>
            <a:r>
              <a:rPr lang="en-ID" sz="4800" b="1" dirty="0"/>
              <a:t>, </a:t>
            </a:r>
            <a:r>
              <a:rPr lang="en-ID" sz="4800" b="1" dirty="0" err="1"/>
              <a:t>ya</a:t>
            </a:r>
            <a:r>
              <a:rPr lang="en-ID" sz="4800" b="1" dirty="0"/>
              <a:t> </a:t>
            </a:r>
            <a:r>
              <a:rPr lang="en-ID" sz="4800" b="1" dirty="0" err="1"/>
              <a:t>tidak</a:t>
            </a:r>
            <a:r>
              <a:rPr lang="en-ID" sz="4800" b="1" dirty="0"/>
              <a:t> </a:t>
            </a:r>
            <a:r>
              <a:rPr lang="en-ID" sz="4800" b="1" dirty="0" err="1"/>
              <a:t>usah</a:t>
            </a:r>
            <a:r>
              <a:rPr lang="en-ID" sz="4800" b="1" dirty="0"/>
              <a:t>. Tapi </a:t>
            </a:r>
            <a:r>
              <a:rPr lang="en-ID" sz="4800" b="1" dirty="0" err="1"/>
              <a:t>kalau</a:t>
            </a:r>
            <a:r>
              <a:rPr lang="en-ID" sz="4800" b="1" dirty="0"/>
              <a:t> </a:t>
            </a:r>
            <a:r>
              <a:rPr lang="en-ID" sz="4800" b="1" dirty="0" err="1"/>
              <a:t>perlu</a:t>
            </a:r>
            <a:r>
              <a:rPr lang="en-ID" sz="4800" b="1" dirty="0"/>
              <a:t>, </a:t>
            </a:r>
            <a:r>
              <a:rPr lang="en-ID" sz="4800" b="1" dirty="0" err="1"/>
              <a:t>lakukan</a:t>
            </a:r>
            <a:r>
              <a:rPr lang="en-ID" sz="4800" b="1" dirty="0"/>
              <a:t> </a:t>
            </a:r>
            <a:r>
              <a:rPr lang="en-ID" sz="4800" b="1" dirty="0" err="1"/>
              <a:t>dengan</a:t>
            </a:r>
            <a:r>
              <a:rPr lang="en-ID" sz="4800" b="1" dirty="0"/>
              <a:t> </a:t>
            </a:r>
            <a:r>
              <a:rPr lang="en-ID" sz="4800" b="1" dirty="0" err="1"/>
              <a:t>tepat</a:t>
            </a:r>
            <a:r>
              <a:rPr lang="en-ID" sz="4800" b="1" dirty="0"/>
              <a:t>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51574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669280" y="-731520"/>
            <a:ext cx="4114800" cy="4114800"/>
          </a:xfrm>
          <a:prstGeom prst="ellipse">
            <a:avLst/>
          </a:prstGeom>
          <a:solidFill>
            <a:srgbClr val="E94560">
              <a:alpha val="20000"/>
            </a:srgbClr>
          </a:solidFill>
          <a:ln w="12700">
            <a:solidFill>
              <a:srgbClr val="E94560">
                <a:alpha val="2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0" y="2286000"/>
            <a:ext cx="2743200" cy="2743200"/>
          </a:xfrm>
          <a:prstGeom prst="ellipse">
            <a:avLst/>
          </a:prstGeom>
          <a:solidFill>
            <a:srgbClr val="0F3460">
              <a:alpha val="70000"/>
            </a:srgbClr>
          </a:solidFill>
          <a:ln w="12700">
            <a:solidFill>
              <a:srgbClr val="0F3460">
                <a:alpha val="7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kern="0" spc="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SCAMPER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8D4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Teknik Berpikir Kreatif untuk Semua Orang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7200" y="3246120"/>
            <a:ext cx="2926080" cy="4572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429000"/>
            <a:ext cx="6858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CCD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"Inovasi bukan bakat — itu cara berpikir yang bisa dipelajari."</a:t>
            </a:r>
            <a:endParaRPr lang="en-US" sz="13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35EB249-CBE1-93CB-C616-3A69D5C951D7}"/>
              </a:ext>
            </a:extLst>
          </p:cNvPr>
          <p:cNvSpPr/>
          <p:nvPr/>
        </p:nvSpPr>
        <p:spPr>
          <a:xfrm>
            <a:off x="-199979" y="-154261"/>
            <a:ext cx="3508918" cy="1040040"/>
          </a:xfrm>
          <a:prstGeom prst="roundRect">
            <a:avLst/>
          </a:prstGeom>
          <a:ln w="76200">
            <a:solidFill>
              <a:srgbClr val="E945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03DE3C-443D-2E4F-4CF6-96BCFAE85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18" y="168249"/>
            <a:ext cx="1097280" cy="3950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D70C0A-6F39-9A44-6BCF-2AEB417AE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622" y="-140508"/>
            <a:ext cx="1646862" cy="9880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😵  Pernah Merasa Kehabisan Ide?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8229600" cy="1188720"/>
          </a:xfrm>
          <a:prstGeom prst="roundRect">
            <a:avLst>
              <a:gd name="adj" fmla="val 9231"/>
            </a:avLst>
          </a:prstGeom>
          <a:solidFill>
            <a:srgbClr val="FFF1F3"/>
          </a:solidFill>
          <a:ln w="25400">
            <a:solidFill>
              <a:srgbClr val="E9456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0584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Kamu diminta cari solusi baru, tapi otakmu kosong...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77440"/>
            <a:ext cx="4069080" cy="2377440"/>
          </a:xfrm>
          <a:prstGeom prst="roundRect">
            <a:avLst>
              <a:gd name="adj" fmla="val 5769"/>
            </a:avLst>
          </a:prstGeom>
          <a:solidFill>
            <a:srgbClr val="EEF2FF"/>
          </a:solidFill>
          <a:ln w="25400">
            <a:solidFill>
              <a:srgbClr val="0F34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468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😌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306324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4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Tenang! Kamu tidak sendirian.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429000"/>
            <a:ext cx="36576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Banyak orang merasa buntu saat harus berpikir kreatif.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17720" y="2377440"/>
            <a:ext cx="4069080" cy="2377440"/>
          </a:xfrm>
          <a:prstGeom prst="roundRect">
            <a:avLst>
              <a:gd name="adj" fmla="val 5769"/>
            </a:avLst>
          </a:prstGeom>
          <a:solidFill>
            <a:srgbClr val="FFF7ED"/>
          </a:solidFill>
          <a:ln w="25400">
            <a:solidFill>
              <a:srgbClr val="F973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2468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💡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800600" y="306324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9731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Kabar baiknya: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0600" y="3429000"/>
            <a:ext cx="36576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Ada teknik sederhana yang bisa membantu siapa saja menghasilkan ide-ide segar dalam hitungan menit.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🤔  Apa Itu SCAMPER?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SCAMPER adalah daftar pertanyaan panduan yang membantu kamu melihat sesuatu dari sudut pandang berbeda.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FFBEB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71907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45309"/>
                </a:solidFill>
              </a:rPr>
              <a:t>📌  Analoginya: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01168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Bayangkan kamu punya 7 kacamata ajaib. Setiap kacamata membuatmu melihat masalah dengan cara yang berbeda.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834640"/>
            <a:ext cx="8229600" cy="960120"/>
          </a:xfrm>
          <a:prstGeom prst="roundRect">
            <a:avLst>
              <a:gd name="adj" fmla="val 11429"/>
            </a:avLst>
          </a:prstGeom>
          <a:solidFill>
            <a:srgbClr val="EEF2FF"/>
          </a:solidFill>
          <a:ln w="12700">
            <a:solidFill>
              <a:srgbClr val="0F346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803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460"/>
                </a:solidFill>
              </a:rPr>
              <a:t>📖  Sejarah Singkat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Diciptakan oleh Bob Eberle (1971), berdasarkan ide Alex Osborn — bapak brainstorming.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164592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</a:t>
            </a:r>
            <a:endParaRPr lang="en-US" sz="3000" dirty="0"/>
          </a:p>
        </p:txBody>
      </p:sp>
      <p:sp>
        <p:nvSpPr>
          <p:cNvPr id="15" name="Shape 13"/>
          <p:cNvSpPr/>
          <p:nvPr/>
        </p:nvSpPr>
        <p:spPr>
          <a:xfrm>
            <a:off x="283464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EAB308"/>
          </a:solidFill>
          <a:ln w="12700">
            <a:solidFill>
              <a:srgbClr val="EAB30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3464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02336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336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521208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1208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</a:t>
            </a:r>
            <a:endParaRPr lang="en-US" sz="3000" dirty="0"/>
          </a:p>
        </p:txBody>
      </p:sp>
      <p:sp>
        <p:nvSpPr>
          <p:cNvPr id="21" name="Shape 19"/>
          <p:cNvSpPr/>
          <p:nvPr/>
        </p:nvSpPr>
        <p:spPr>
          <a:xfrm>
            <a:off x="640080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7589520" y="3977640"/>
            <a:ext cx="1005840" cy="685800"/>
          </a:xfrm>
          <a:prstGeom prst="roundRect">
            <a:avLst>
              <a:gd name="adj" fmla="val 13333"/>
            </a:avLst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89520" y="39776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🔤  SCAMPER = 7 Kata Kunci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22960"/>
          <a:ext cx="8229600" cy="4023360"/>
        </p:xfrm>
        <a:graphic>
          <a:graphicData uri="http://schemas.openxmlformats.org/drawingml/2006/table">
            <a:tbl>
              <a:tblPr/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Huruf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Kata (Inggris)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Artinya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Aksi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Substitute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Ganti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Ganti komponen atau proses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Combine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Gabung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Gabungkan dua hal berbeda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Adapt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Adaptasi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Ambil ide dari tempat lain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Modify / Magnify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Ubah / Perbesar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Ubah bentuk, ukuran, sifat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Put to other uses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Pakai untuk hal lain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Temukan fungsi baru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Eliminate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Hilangkan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Sederhanakan atau hapus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Reverse / Rearrange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Balik / Susun ulang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Balik urutan atau proses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Substitute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Ganti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Apa yang bisa saya GANTI?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Ganti bahan, orang, proses, tempat, atau waktu dengan sesuatu yang lain.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🔄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Burger daging  →  Burger tahu/tempe (untuk vegetarian)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Belajar tatap muka  →  Belajar online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Kantong plastik  →  Kantong kain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E945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94560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"Apa bahan/komponen dalam produkku yang bisa diganti sesuatu yang lebih baik?"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Combine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Gabung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9731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Apa yang bisa DIGABUNG?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Gabungkan dua hal yang berbeda untuk menciptakan sesuatu yang baru.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🔗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Jam tangan + komputer  =  Smartwatch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Restoran + bioskop  =  Resto sambil nonton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Kamus + internet  =  Google Translate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F9731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97316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"Jika aku gabungkan A dan B, apa hal baru yang bisa muncul?"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EAB308"/>
          </a:solidFill>
          <a:ln w="12700">
            <a:solidFill>
              <a:srgbClr val="EAB3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Adapt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Adaptasi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AB3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Apa yang bisa DIADAPTASI dari hal lain?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Ambil ide dari bidang lain dan sesuaikan dengan kebutuhanmu.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🔀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Pesawat  terinspirasi dari cara burung terbang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Velcro  terinspirasi dari biji tanaman yang menempel di baju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Netflix  mengadaptasi model rental video menjadi streaming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EAB30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EAB308"/>
          </a:solidFill>
          <a:ln w="12700">
            <a:solidFill>
              <a:srgbClr val="EAB30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AB308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"Siapa yang punya masalah serupa? Bagaimana mereka menyelesaikannya?"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Modify / Magnify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Ubah / Perbesar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2C5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Apa yang bisa DIUBAH atau DIBESARKAN?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Ubah ukuran, bentuk, warna, rasa, kecepatan, atau frekuensi.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📐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Layar HP  →  diperbesar  →  Tablet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Kopi biasa  →  dimodifikasi rasa  →  Kopi susu kekinian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Sepeda  →  diperbesar tenaga  →  Motor listrik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22C55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2C55E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"Bagian mana yang perlu lebih besar, lebih cepat, lebih kuat, atau lebih menarik?"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Put to Other Uses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Pakai untuk Hal Lain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B82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Bisa dipakai untuk APA LAGI?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Temukan fungsi baru dari sesuatu yang sudah ada.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♻️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Botol plastik bekas  →  pot tanaman / kerajinan tangan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Gedung tua  →  dijadikan museum atau kafe unik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Ban bekas  →  ayunan taman bermain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B82F6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"Kalau produkku tidak laku untuk tujuan aslinya, bisa dipakai untuk apa?"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Eliminate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Hilangkan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B5C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Apa yang bisa DIHILANGKAN?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Kurangi, sederhanakan, atau buang hal-hal yang tidak perlu.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✂️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Kabel charger  →  dihilangkan  →  Wireless charging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Antrian kasir  →  dihilangkan  →  Self-checkout / bayar pakai app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Buku fisik tebal  →  disederhanakan  →  E-book / ringkasan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8B5CF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B5CF6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"Bagian mana yang membuat pengguna frustrasi? Bisa dihilangkan?"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0" y="23317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Reverse / Rearrange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28346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Balik / Susun Ulang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Bagaimana kalau dibalik atau disusun ulang?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34640" y="86868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415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Ubah urutan, balik prosesnya, atau lihat dari perspektif yang berlawanan.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4630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🔁  Contoh Nyata: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34640" y="182880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Bank konvensional (kamu ke bank)  →  Bank datang ke kamu (mobile banking)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Guru mengajar siswa  →  Siswa yang mengajar (peer teaching)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Bayar di akhir  →  Bayar di awal (subscription)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34640" y="3337560"/>
            <a:ext cx="6035040" cy="1463040"/>
          </a:xfrm>
          <a:prstGeom prst="roundRect">
            <a:avLst>
              <a:gd name="adj" fmla="val 7500"/>
            </a:avLst>
          </a:prstGeom>
          <a:solidFill>
            <a:srgbClr val="F8F9FA"/>
          </a:solidFill>
          <a:ln w="25400">
            <a:solidFill>
              <a:srgbClr val="E945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3337560"/>
            <a:ext cx="64008" cy="146304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3401568"/>
            <a:ext cx="5669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94560"/>
                </a:solidFill>
              </a:rPr>
              <a:t>💬  Tanyakan: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"Bagaimana kalau proses ini dibalik dari akhir ke awal?"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🛠️  Cara Menggunakan SCAMPER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960120"/>
            <a:ext cx="685800" cy="685800"/>
          </a:xfrm>
          <a:prstGeom prst="ellipse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9601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234440" y="822960"/>
            <a:ext cx="74980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945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17320" y="886968"/>
            <a:ext cx="7132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Tentukan topik / masalahmu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417320" y="126187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Contoh: "Saya ingin meningkatkan penjualan gorengan saya"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65760" y="2331720"/>
            <a:ext cx="685800" cy="68580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3317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1234440" y="2194560"/>
            <a:ext cx="74980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7320" y="2258568"/>
            <a:ext cx="7132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Tanyakan satu per satu huruf SCAMPER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63347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S: Bahan apa yang bisa diganti? → Minyak biasa diganti minyak kelapa?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C: Bisa digabung dengan produk apa? → Jual paket gorengan + minuman?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65760" y="3703320"/>
            <a:ext cx="685800" cy="68580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37033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1234440" y="3566160"/>
            <a:ext cx="74980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22C55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17320" y="3630168"/>
            <a:ext cx="7132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C5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Pilih ide yang paling menarik &amp; realistis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17320" y="400507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Tulis semua ide dulu, baru evaluasi belakangan!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9A7FC-9438-9C75-11C1-BF60FA2F6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3824404-4CFE-70BB-1126-F6019D2AB66C}"/>
              </a:ext>
            </a:extLst>
          </p:cNvPr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14555A6-DDD9-3B1F-40A8-ACF6E99A58DF}"/>
              </a:ext>
            </a:extLst>
          </p:cNvPr>
          <p:cNvSpPr/>
          <p:nvPr/>
        </p:nvSpPr>
        <p:spPr>
          <a:xfrm>
            <a:off x="502920" y="2336404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ID" sz="5400" b="1" dirty="0" err="1">
                <a:solidFill>
                  <a:srgbClr val="E94560"/>
                </a:solidFill>
              </a:rPr>
              <a:t>Silakan</a:t>
            </a:r>
            <a:r>
              <a:rPr lang="en-ID" sz="5400" b="1" dirty="0">
                <a:solidFill>
                  <a:srgbClr val="E94560"/>
                </a:solidFill>
              </a:rPr>
              <a:t> duduk </a:t>
            </a:r>
            <a:r>
              <a:rPr lang="en-ID" sz="5400" b="1" dirty="0" err="1">
                <a:solidFill>
                  <a:srgbClr val="E94560"/>
                </a:solidFill>
              </a:rPr>
              <a:t>sesuai</a:t>
            </a:r>
            <a:r>
              <a:rPr lang="en-ID" sz="5400" b="1" dirty="0">
                <a:solidFill>
                  <a:srgbClr val="E94560"/>
                </a:solidFill>
              </a:rPr>
              <a:t> </a:t>
            </a:r>
            <a:r>
              <a:rPr lang="en-ID" sz="5400" b="1" dirty="0" err="1">
                <a:solidFill>
                  <a:srgbClr val="E94560"/>
                </a:solidFill>
              </a:rPr>
              <a:t>dengan</a:t>
            </a:r>
            <a:r>
              <a:rPr lang="en-ID" sz="5400" b="1" dirty="0">
                <a:solidFill>
                  <a:srgbClr val="E94560"/>
                </a:solidFill>
              </a:rPr>
              <a:t> </a:t>
            </a:r>
            <a:r>
              <a:rPr lang="en-ID" sz="5400" b="1" dirty="0" err="1">
                <a:solidFill>
                  <a:srgbClr val="E94560"/>
                </a:solidFill>
              </a:rPr>
              <a:t>kelompok</a:t>
            </a:r>
            <a:r>
              <a:rPr lang="en-ID" sz="5400" b="1" dirty="0">
                <a:solidFill>
                  <a:srgbClr val="E94560"/>
                </a:solidFill>
              </a:rPr>
              <a:t> masing-masing </a:t>
            </a:r>
            <a:r>
              <a:rPr lang="en-ID" sz="5400" b="1" dirty="0" err="1">
                <a:solidFill>
                  <a:srgbClr val="E94560"/>
                </a:solidFill>
              </a:rPr>
              <a:t>untuk</a:t>
            </a:r>
            <a:r>
              <a:rPr lang="en-ID" sz="5400" b="1" dirty="0">
                <a:solidFill>
                  <a:srgbClr val="E94560"/>
                </a:solidFill>
              </a:rPr>
              <a:t> </a:t>
            </a:r>
            <a:r>
              <a:rPr lang="en-ID" sz="5400" b="1" dirty="0" err="1">
                <a:solidFill>
                  <a:srgbClr val="E94560"/>
                </a:solidFill>
              </a:rPr>
              <a:t>melaksanakan</a:t>
            </a:r>
            <a:r>
              <a:rPr lang="en-ID" sz="5400" b="1" dirty="0">
                <a:solidFill>
                  <a:srgbClr val="E94560"/>
                </a:solidFill>
              </a:rPr>
              <a:t> </a:t>
            </a:r>
            <a:r>
              <a:rPr lang="en-ID" sz="5400" b="1" dirty="0" err="1">
                <a:solidFill>
                  <a:srgbClr val="E94560"/>
                </a:solidFill>
              </a:rPr>
              <a:t>latihan</a:t>
            </a:r>
            <a:r>
              <a:rPr lang="en-ID" sz="5400" b="1" dirty="0">
                <a:solidFill>
                  <a:srgbClr val="E94560"/>
                </a:solidFill>
              </a:rPr>
              <a:t> </a:t>
            </a:r>
            <a:r>
              <a:rPr lang="en-ID" sz="5400" b="1" dirty="0" err="1">
                <a:solidFill>
                  <a:srgbClr val="E94560"/>
                </a:solidFill>
              </a:rPr>
              <a:t>bersama</a:t>
            </a:r>
            <a:r>
              <a:rPr lang="en-ID" sz="5400" b="1" dirty="0">
                <a:solidFill>
                  <a:srgbClr val="E94560"/>
                </a:solidFill>
              </a:rPr>
              <a:t>.</a:t>
            </a:r>
            <a:endParaRPr lang="en-US" sz="5400" b="1" dirty="0">
              <a:solidFill>
                <a:srgbClr val="E94560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03CA9F4-3742-D1FC-4FFD-09E8132EC38A}"/>
              </a:ext>
            </a:extLst>
          </p:cNvPr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13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19730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🎯  Latihan Bersama! (Per </a:t>
            </a:r>
            <a:r>
              <a:rPr lang="en-US" sz="2800" b="1" dirty="0" err="1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Kelompok</a:t>
            </a: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8229600" cy="594360"/>
          </a:xfrm>
          <a:prstGeom prst="roundRect">
            <a:avLst>
              <a:gd name="adj" fmla="val 15385"/>
            </a:avLst>
          </a:prstGeom>
          <a:solidFill>
            <a:srgbClr val="FFF1F3"/>
          </a:solidFill>
          <a:ln w="19050">
            <a:solidFill>
              <a:srgbClr val="E9456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82296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Kasus: Kamu punya warung kopi kecil yang sepi pengunjung.</a:t>
            </a:r>
            <a:endParaRPr lang="en-US" sz="1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338328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8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SCAMPER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Pertanyaan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Idemu?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E9456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 — Substitute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Menu apa yang bisa diganti?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CCCCC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...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E9456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 — Combine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Bisa digabung dengan bisnis apa?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CCCCC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...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E9456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 — Adapt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Konsep warung mana yang bisa diadaptasi?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CCCCC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...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E9456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 — Eliminate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Proses apa yang bisa disederhanakan?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CCCCC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...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E9456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 — Reverse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Bagaimana kalau konsepnya dibalik?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CCCCC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...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💡  Contoh Jawaban: Warung Kopi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822960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822960"/>
            <a:ext cx="73152" cy="182880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05840"/>
            <a:ext cx="502920" cy="502920"/>
          </a:xfrm>
          <a:prstGeom prst="ellipse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005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1024128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Ganti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1572768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Ganti kursi biasa dengan bean bag / hammock untuk suasana santai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54680" y="822960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54680" y="822960"/>
            <a:ext cx="73152" cy="182880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7560" y="1005840"/>
            <a:ext cx="502920" cy="50292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1005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977640" y="1024128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9731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Gabung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37560" y="1572768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Gabungkan dengan pojok buku/majalah → Kafe baca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035040" y="822960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35040" y="822960"/>
            <a:ext cx="73152" cy="1828800"/>
          </a:xfrm>
          <a:prstGeom prst="rect">
            <a:avLst/>
          </a:prstGeom>
          <a:solidFill>
            <a:srgbClr val="EAB308"/>
          </a:solidFill>
          <a:ln w="12700">
            <a:solidFill>
              <a:srgbClr val="EAB30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0" y="1005840"/>
            <a:ext cx="502920" cy="502920"/>
          </a:xfrm>
          <a:prstGeom prst="ellipse">
            <a:avLst/>
          </a:prstGeom>
          <a:solidFill>
            <a:srgbClr val="EAB308"/>
          </a:solidFill>
          <a:ln w="12700">
            <a:solidFill>
              <a:srgbClr val="EAB30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1005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858000" y="1024128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AB30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Adaptasi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1572768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Adaptasi konsep "warung kopi keliling" seperti food truck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74320" y="2834640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2834640"/>
            <a:ext cx="73152" cy="182880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" y="3017520"/>
            <a:ext cx="502920" cy="50292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017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3035808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2C5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Ubah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7200" y="3584448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Perbesar variasi rasa: kopi rempah, kopi coklat, kopi buah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3154680" y="2834640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154680" y="2834640"/>
            <a:ext cx="73152" cy="182880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37560" y="3017520"/>
            <a:ext cx="502920" cy="50292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37560" y="3017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977640" y="3035808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5C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Hilangkan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337560" y="3584448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Hilangkan daftar menu panjang → Cukup 3-5 menu andalan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035040" y="2834640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035040" y="2834640"/>
            <a:ext cx="73152" cy="1828800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217920" y="3017520"/>
            <a:ext cx="502920" cy="502920"/>
          </a:xfrm>
          <a:prstGeom prst="ellipse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217920" y="3017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R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858000" y="3035808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Balik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217920" y="3584448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Pelanggan tidak perlu datang → Delivery + catering acara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✅  Kapan Pakai SCAMPER?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41605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E9456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0972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🎨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371600" y="10972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Desain produk baru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182880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Ingin membuat produk tapi tidak tahu mulai dari mana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868680"/>
            <a:ext cx="41605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F9731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37760" y="10972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📈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5760720" y="10972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9731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Tingkatkan bisnis yang sudah ada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83480" y="182880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Produk/jasa sudah ada tapi perlu inovasi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880360"/>
            <a:ext cx="41605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3108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🐛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371600" y="310896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82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Selesaikan masalah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4360" y="384048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Ada hambatan yang butuh solusi kreatif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2880360"/>
            <a:ext cx="41605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22C55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37760" y="3108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🏫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5760720" y="310896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C55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 kelas atau kantor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983480" y="384048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Brainstorming tim yang lebih terstruktur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645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📝  Ringkasan SCAMPER</a:t>
            </a:r>
            <a:endParaRPr lang="en-US" sz="2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822960"/>
          <a:ext cx="7680960" cy="402336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Huruf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Tindakan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Kata Kunci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Substitute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Ganti komponen/proses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Combine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Gabungkan dua hal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Adapt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Ambil ide dari tempat lain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Modify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Ubah bentuk/ukuran/sifat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Put to other uses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Fungsi baru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Eliminate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Sederhanakan/hapus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</a:t>
                      </a:r>
                      <a:endParaRPr lang="en-US" sz="16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A2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Reverse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Balik/susun ulang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0E1DF-A076-8F20-994B-15DE3C70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B679D3A-EFC0-D125-10B3-6E9E1B096066}"/>
              </a:ext>
            </a:extLst>
          </p:cNvPr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669C835-2A7E-64D2-8C73-7799F2D20119}"/>
              </a:ext>
            </a:extLst>
          </p:cNvPr>
          <p:cNvSpPr/>
          <p:nvPr/>
        </p:nvSpPr>
        <p:spPr>
          <a:xfrm>
            <a:off x="502920" y="2336404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ID" sz="4000" b="1" dirty="0">
                <a:solidFill>
                  <a:srgbClr val="E94560"/>
                </a:solidFill>
              </a:rPr>
              <a:t>Tidak </a:t>
            </a:r>
            <a:r>
              <a:rPr lang="en-ID" sz="4000" b="1" dirty="0" err="1">
                <a:solidFill>
                  <a:srgbClr val="E94560"/>
                </a:solidFill>
              </a:rPr>
              <a:t>semua</a:t>
            </a:r>
            <a:r>
              <a:rPr lang="en-ID" sz="4000" b="1" dirty="0">
                <a:solidFill>
                  <a:srgbClr val="E94560"/>
                </a:solidFill>
              </a:rPr>
              <a:t> </a:t>
            </a:r>
            <a:r>
              <a:rPr lang="en-ID" sz="4000" b="1" dirty="0" err="1">
                <a:solidFill>
                  <a:srgbClr val="E94560"/>
                </a:solidFill>
              </a:rPr>
              <a:t>harus</a:t>
            </a:r>
            <a:r>
              <a:rPr lang="en-ID" sz="4000" b="1" dirty="0">
                <a:solidFill>
                  <a:srgbClr val="E94560"/>
                </a:solidFill>
              </a:rPr>
              <a:t> </a:t>
            </a:r>
            <a:r>
              <a:rPr lang="en-ID" sz="4000" b="1" dirty="0" err="1">
                <a:solidFill>
                  <a:srgbClr val="E94560"/>
                </a:solidFill>
              </a:rPr>
              <a:t>diterapkan</a:t>
            </a:r>
            <a:endParaRPr lang="en-ID" sz="4000" b="1" dirty="0">
              <a:solidFill>
                <a:srgbClr val="E94560"/>
              </a:solidFill>
            </a:endParaRPr>
          </a:p>
          <a:p>
            <a:r>
              <a:rPr lang="en-ID" sz="4000" b="1" dirty="0">
                <a:solidFill>
                  <a:srgbClr val="E94560"/>
                </a:solidFill>
              </a:rPr>
              <a:t> </a:t>
            </a:r>
          </a:p>
          <a:p>
            <a:r>
              <a:rPr lang="en-ID" sz="4000" b="1" dirty="0" err="1">
                <a:solidFill>
                  <a:srgbClr val="E94560"/>
                </a:solidFill>
              </a:rPr>
              <a:t>cukup</a:t>
            </a:r>
            <a:r>
              <a:rPr lang="en-ID" sz="4000" b="1" dirty="0">
                <a:solidFill>
                  <a:srgbClr val="E94560"/>
                </a:solidFill>
              </a:rPr>
              <a:t> </a:t>
            </a:r>
            <a:r>
              <a:rPr lang="en-ID" sz="4000" b="1" dirty="0" err="1">
                <a:solidFill>
                  <a:srgbClr val="E94560"/>
                </a:solidFill>
              </a:rPr>
              <a:t>pilih</a:t>
            </a:r>
            <a:r>
              <a:rPr lang="en-ID" sz="4000" b="1" dirty="0">
                <a:solidFill>
                  <a:srgbClr val="E94560"/>
                </a:solidFill>
              </a:rPr>
              <a:t> dan </a:t>
            </a:r>
            <a:r>
              <a:rPr lang="en-ID" sz="4000" b="1" dirty="0" err="1">
                <a:solidFill>
                  <a:srgbClr val="E94560"/>
                </a:solidFill>
              </a:rPr>
              <a:t>gunakan</a:t>
            </a:r>
            <a:r>
              <a:rPr lang="en-ID" sz="4000" b="1" dirty="0">
                <a:solidFill>
                  <a:srgbClr val="E94560"/>
                </a:solidFill>
              </a:rPr>
              <a:t> yang paling </a:t>
            </a:r>
            <a:r>
              <a:rPr lang="en-ID" sz="4000" b="1" dirty="0" err="1">
                <a:solidFill>
                  <a:srgbClr val="E94560"/>
                </a:solidFill>
              </a:rPr>
              <a:t>sesuai</a:t>
            </a:r>
            <a:r>
              <a:rPr lang="en-ID" sz="4000" b="1" dirty="0">
                <a:solidFill>
                  <a:srgbClr val="E94560"/>
                </a:solidFill>
              </a:rPr>
              <a:t> </a:t>
            </a:r>
            <a:r>
              <a:rPr lang="en-ID" sz="4000" b="1" dirty="0" err="1">
                <a:solidFill>
                  <a:srgbClr val="E94560"/>
                </a:solidFill>
              </a:rPr>
              <a:t>dengan</a:t>
            </a:r>
            <a:r>
              <a:rPr lang="en-ID" sz="4000" b="1" dirty="0">
                <a:solidFill>
                  <a:srgbClr val="E94560"/>
                </a:solidFill>
              </a:rPr>
              <a:t> </a:t>
            </a:r>
            <a:r>
              <a:rPr lang="en-ID" sz="4000" b="1" dirty="0" err="1">
                <a:solidFill>
                  <a:srgbClr val="E94560"/>
                </a:solidFill>
              </a:rPr>
              <a:t>produk</a:t>
            </a:r>
            <a:r>
              <a:rPr lang="en-ID" sz="4000" b="1" dirty="0">
                <a:solidFill>
                  <a:srgbClr val="E94560"/>
                </a:solidFill>
              </a:rPr>
              <a:t>/</a:t>
            </a:r>
            <a:r>
              <a:rPr lang="en-ID" sz="4000" b="1" dirty="0" err="1">
                <a:solidFill>
                  <a:srgbClr val="E94560"/>
                </a:solidFill>
              </a:rPr>
              <a:t>jasa</a:t>
            </a:r>
            <a:r>
              <a:rPr lang="en-ID" sz="4000" b="1" dirty="0">
                <a:solidFill>
                  <a:srgbClr val="E94560"/>
                </a:solidFill>
              </a:rPr>
              <a:t> Kamu.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D939185-BF49-7E9A-763A-005D2920EBB1}"/>
              </a:ext>
            </a:extLst>
          </p:cNvPr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13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35201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914400" y="2286000"/>
            <a:ext cx="3657600" cy="3657600"/>
          </a:xfrm>
          <a:prstGeom prst="ellipse">
            <a:avLst/>
          </a:prstGeom>
          <a:solidFill>
            <a:srgbClr val="E94560">
              <a:alpha val="15000"/>
            </a:srgbClr>
          </a:solidFill>
          <a:ln w="12700">
            <a:solidFill>
              <a:srgbClr val="E94560">
                <a:alpha val="1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0" y="-457200"/>
            <a:ext cx="3200400" cy="3200400"/>
          </a:xfrm>
          <a:prstGeom prst="ellipse">
            <a:avLst/>
          </a:prstGeom>
          <a:solidFill>
            <a:srgbClr val="0F3460">
              <a:alpha val="70000"/>
            </a:srgbClr>
          </a:solidFill>
          <a:ln w="12700">
            <a:solidFill>
              <a:srgbClr val="0F3460">
                <a:alpha val="7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931920" y="27432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0000"/>
                </a:solidFill>
              </a:rPr>
              <a:t>🌟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914400" y="105156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D7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Sekarang Giliranmu!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2011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C8D4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Ingat: Tidak ada ide yang salah saat brainstorming.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14400" y="2651760"/>
            <a:ext cx="7315200" cy="123444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FFD7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697480"/>
            <a:ext cx="69494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8EE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Ambil satu masalah yang kamu hadapi hari ini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8EE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dan terapkan SCAMPER — kamu mungkin akan terkejut dengan ide yang muncul! 💡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406908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FCCD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"Kreativitas adalah menghubungkan hal-hal yang sudah ada dengan cara yang belum pernah terpikirkan."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94560"/>
          </a:solidFill>
          <a:ln w="12700">
            <a:solidFill>
              <a:srgbClr val="E945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892734"/>
            <a:ext cx="8229600" cy="1600200"/>
          </a:xfrm>
          <a:prstGeom prst="roundRect">
            <a:avLst>
              <a:gd name="adj" fmla="val 8571"/>
            </a:avLst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84174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D7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Semangat berinovasi! 🚀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57200" y="2532814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4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SCAMPER • Teknik Berpikir Kreatif untuk Semua Orang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1335</Words>
  <Application>Microsoft Macintosh PowerPoint</Application>
  <PresentationFormat>On-screen Show (16:9)</PresentationFormat>
  <Paragraphs>314</Paragraphs>
  <Slides>32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Segoe UI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SCAMPER - Teknik Berpikir Kreatif</dc:title>
  <dc:subject>PptxGenJS Presentation</dc:subject>
  <dc:creator>PptxGenJS</dc:creator>
  <cp:lastModifiedBy>fiqgant</cp:lastModifiedBy>
  <cp:revision>7</cp:revision>
  <dcterms:created xsi:type="dcterms:W3CDTF">2026-04-07T05:52:40Z</dcterms:created>
  <dcterms:modified xsi:type="dcterms:W3CDTF">2026-04-07T10:20:48Z</dcterms:modified>
</cp:coreProperties>
</file>